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  <a:ea typeface="Ebrima" pitchFamily="2" charset="0"/>
                <a:cs typeface="Ebrima" pitchFamily="2" charset="0"/>
              </a:rPr>
              <a:t>Краткая презентация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  <a:ea typeface="Ebrima" pitchFamily="2" charset="0"/>
                <a:cs typeface="Ebrima" pitchFamily="2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  <a:ea typeface="Ebrima" pitchFamily="2" charset="0"/>
                <a:cs typeface="Ebrima" pitchFamily="2" charset="0"/>
              </a:rPr>
              <a:t>Образовательной программы дошкольного образования муниципального дошкольного образовательного учреждения детский сад № 57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dirty="0" smtClean="0"/>
              <a:t>( в соответствии с Федеральной образовательной программой дошкольного образования (ФОП ДО))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000372"/>
            <a:ext cx="650085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8" name="AutoShape 2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916832"/>
            <a:ext cx="6286544" cy="24288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Организационный раздел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основной образовательной программы включает описание психолого-педагогических и кадровых условий реализации образовательной программы. В разделе представлены примерный режим и распорядок дня в дошкольных группах, федеральный календарный план воспитательной работы.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0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928670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Организация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режима пребывания детей в детском саду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  <a:p>
            <a:pPr algn="ctr"/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7191" y="1402524"/>
            <a:ext cx="792961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Режим работы: 12-часовое пребывание воспитанников при 5-дневной рабочей неделе. 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2521" y="2204864"/>
            <a:ext cx="7929618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Работа по реализации Программы проводится в течение года и делится на два периода: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•первый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период (с 1 сентября по 31 мая);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•второй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период (с 1 июня по 31 августа).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922" y="3067017"/>
            <a:ext cx="7929618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Организация жизни детей опирается на определенный суточный режим, который представляет   собой    рациональное    чередование    отрезков    сна    и бодрствования в соответствии с физиологическими обоснованиями. При организации режима учитываются рекомендации СанПиН и СП, видовая принадлежность детского сада, сезонные особенности, а также региональные рекомендации специалистов в области охраны и укрепления здоровья детей.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9922" y="4123890"/>
            <a:ext cx="7929618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Режим дня составлен для каждой возрастной группы на холодный и теплый периоды, учтены функциональные возможности детей, а также ведущий вид деятельности — игра.</a:t>
            </a:r>
          </a:p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Кроме того, учитывается потребность родителей в гибком режиме пребывания детей в ДОО, особенно в период адаптации.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048672" cy="147002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	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Franklin Gothic Book" panose="020B0503020102020204" pitchFamily="34" charset="0"/>
              </a:rPr>
              <a:t>В детском саду функционируют 8 возрастных групп.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7191" y="129800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Возрастные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и иные категории детей,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на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которых ориентирована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Программа: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447210"/>
              </p:ext>
            </p:extLst>
          </p:nvPr>
        </p:nvGraphicFramePr>
        <p:xfrm>
          <a:off x="1043609" y="2780928"/>
          <a:ext cx="7128790" cy="16935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936103"/>
                <a:gridCol w="1224136"/>
                <a:gridCol w="1224136"/>
                <a:gridCol w="1224136"/>
                <a:gridCol w="1224136"/>
                <a:gridCol w="1296143"/>
              </a:tblGrid>
              <a:tr h="993140">
                <a:tc>
                  <a:txBody>
                    <a:bodyPr/>
                    <a:lstStyle/>
                    <a:p>
                      <a:pPr marL="46990" marR="66675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spc="-5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Возрастная</a:t>
                      </a:r>
                      <a:r>
                        <a:rPr lang="ru-RU" sz="1200" spc="-285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категория</a:t>
                      </a:r>
                      <a:r>
                        <a:rPr lang="ru-RU" sz="1200" spc="5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группы</a:t>
                      </a:r>
                      <a:endParaRPr lang="ru-RU" sz="11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marR="389890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Группа</a:t>
                      </a:r>
                      <a:r>
                        <a:rPr lang="ru-RU" sz="120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spc="5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раннего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6990" marR="40005" algn="ctr">
                        <a:lnSpc>
                          <a:spcPct val="10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дошкольного</a:t>
                      </a:r>
                      <a:r>
                        <a:rPr lang="ru-RU" sz="120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spc="-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возраста</a:t>
                      </a:r>
                      <a:r>
                        <a:rPr lang="ru-RU" sz="1200" spc="-6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2-3</a:t>
                      </a:r>
                      <a:r>
                        <a:rPr lang="ru-RU" sz="1200" spc="2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года)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marR="266065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Группа</a:t>
                      </a:r>
                      <a:r>
                        <a:rPr lang="ru-RU" sz="120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spc="-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младшего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6990" marR="39370" algn="ctr">
                        <a:lnSpc>
                          <a:spcPct val="10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дошкольного</a:t>
                      </a:r>
                      <a:r>
                        <a:rPr lang="ru-RU" sz="120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возраста</a:t>
                      </a:r>
                      <a:r>
                        <a:rPr lang="ru-RU" sz="1200" spc="-4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3–4</a:t>
                      </a:r>
                      <a:r>
                        <a:rPr lang="ru-RU" sz="1200" spc="2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года)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marR="330835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Группа</a:t>
                      </a:r>
                      <a:r>
                        <a:rPr lang="ru-RU" sz="120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spc="-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среднего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6990" marR="39370" algn="ctr">
                        <a:lnSpc>
                          <a:spcPct val="10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дошкольного</a:t>
                      </a:r>
                      <a:r>
                        <a:rPr lang="ru-RU" sz="120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возраста</a:t>
                      </a:r>
                      <a:r>
                        <a:rPr lang="ru-RU" sz="1200" spc="-3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4–5</a:t>
                      </a:r>
                      <a:r>
                        <a:rPr lang="ru-RU" sz="1200" spc="3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лет)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marR="306070" algn="ctr"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Группа</a:t>
                      </a:r>
                      <a:r>
                        <a:rPr lang="ru-RU" sz="120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spc="-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старшего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6990" marR="39370" algn="ctr">
                        <a:lnSpc>
                          <a:spcPct val="102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дошкольного</a:t>
                      </a:r>
                      <a:r>
                        <a:rPr lang="ru-RU" sz="120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возраста</a:t>
                      </a:r>
                      <a:r>
                        <a:rPr lang="ru-RU" sz="1200" spc="-4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5–6</a:t>
                      </a:r>
                      <a:r>
                        <a:rPr lang="ru-RU" sz="1200" spc="25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лет)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marR="40005" algn="ctr">
                        <a:lnSpc>
                          <a:spcPct val="100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Группа</a:t>
                      </a:r>
                      <a:r>
                        <a:rPr lang="ru-RU" sz="120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подготовительная</a:t>
                      </a:r>
                      <a:r>
                        <a:rPr lang="ru-RU" sz="120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дошкольного</a:t>
                      </a:r>
                      <a:r>
                        <a:rPr lang="ru-RU" sz="120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возраста</a:t>
                      </a:r>
                      <a:r>
                        <a:rPr lang="ru-RU" sz="1200" spc="-4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(6–7</a:t>
                      </a:r>
                      <a:r>
                        <a:rPr lang="ru-RU" sz="1200" spc="2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лет)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00405">
                <a:tc>
                  <a:txBody>
                    <a:bodyPr/>
                    <a:lstStyle/>
                    <a:p>
                      <a:pPr marL="46990" marR="45720" algn="ctr">
                        <a:lnSpc>
                          <a:spcPct val="115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ru-RU" sz="1200" spc="-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Количество</a:t>
                      </a:r>
                      <a:r>
                        <a:rPr lang="ru-RU" sz="1200" spc="-29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возрастных</a:t>
                      </a:r>
                      <a:r>
                        <a:rPr lang="ru-RU" sz="1200" spc="-29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групп</a:t>
                      </a:r>
                      <a:endParaRPr lang="ru-RU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endParaRPr lang="ru-RU" sz="120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6990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ru-RU" sz="120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6990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algn="ctr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6990" algn="ctr"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6990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47625" algn="ctr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048672" cy="147002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	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611603"/>
            <a:ext cx="6912768" cy="24288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В соответствии с требованиями ФГОС ДО и ФОП ДО Программа состоит из обязательной части и части, формируемой участниками образовательных отношений. Обе эти части Программы являются взаимодополняющими.</a:t>
            </a:r>
          </a:p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 Обязательная часть Программы разработана в соответствии с ФГОС ДО и ФОП ДО. Часть, формируемая участниками образовательных отношений, представлена:</a:t>
            </a:r>
          </a:p>
          <a:p>
            <a:pPr algn="ctr"/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парциальными программами, выбор которых обусловлен образовательными потребностями, интересами и мотивами детей, родителей и ориентирован на специфику региональных, климатических условий, в которых осуществляется образовательная деятельность, возможностей дошкольного учреждения, педагогического </a:t>
            </a:r>
            <a:r>
              <a:rPr lang="ru-RU" sz="1400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коллектива.</a:t>
            </a:r>
            <a:endParaRPr lang="ru-RU" sz="1400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186819"/>
              </p:ext>
            </p:extLst>
          </p:nvPr>
        </p:nvGraphicFramePr>
        <p:xfrm>
          <a:off x="1116569" y="3212977"/>
          <a:ext cx="6912768" cy="19786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{22838BEF-8BB2-4498-84A7-C5851F593DF1}</a:tableStyleId>
              </a:tblPr>
              <a:tblGrid>
                <a:gridCol w="389981"/>
                <a:gridCol w="1428485"/>
                <a:gridCol w="2355772"/>
                <a:gridCol w="1636474"/>
                <a:gridCol w="1102056"/>
              </a:tblGrid>
              <a:tr h="336931"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№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67945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п/п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Автор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Название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Направление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98482"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1595" algn="just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Т.В.</a:t>
                      </a:r>
                      <a:r>
                        <a:rPr lang="ru-RU" sz="1200" b="0" spc="5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Волосовец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,</a:t>
                      </a:r>
                      <a:r>
                        <a:rPr lang="ru-RU" sz="1200" b="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Ю.В.</a:t>
                      </a:r>
                      <a:r>
                        <a:rPr lang="ru-RU" sz="1200" b="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Карпова,</a:t>
                      </a:r>
                      <a:r>
                        <a:rPr lang="ru-RU" sz="1200" b="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Т.В.</a:t>
                      </a:r>
                      <a:r>
                        <a:rPr lang="ru-RU" sz="1200" b="0" spc="-1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Тимофеева</a:t>
                      </a:r>
                      <a:endParaRPr lang="ru-RU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1595" algn="l">
                        <a:spcAft>
                          <a:spcPts val="0"/>
                        </a:spcAft>
                        <a:tabLst>
                          <a:tab pos="1195705" algn="l"/>
                          <a:tab pos="1300480" algn="l"/>
                        </a:tabLst>
                      </a:pP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Парциальная</a:t>
                      </a:r>
                      <a:r>
                        <a:rPr lang="ru-RU" sz="1200" b="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образовательная</a:t>
                      </a:r>
                      <a:r>
                        <a:rPr lang="ru-RU" sz="12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spc="-5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программа</a:t>
                      </a:r>
                      <a:r>
                        <a:rPr lang="ru-RU" sz="1200" b="0" spc="-285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дошкольного</a:t>
                      </a:r>
                      <a:r>
                        <a:rPr lang="ru-RU" sz="12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spc="-5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образования</a:t>
                      </a:r>
                      <a:r>
                        <a:rPr lang="ru-RU" sz="1100" b="0" spc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«От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ru-RU" sz="12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Фрёбеля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	</a:t>
                      </a:r>
                      <a:r>
                        <a:rPr lang="ru-RU" sz="12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</a:t>
                      </a:r>
                      <a:r>
                        <a:rPr lang="ru-RU" sz="1200" b="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spc="-5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робота</a:t>
                      </a:r>
                      <a:r>
                        <a:rPr lang="ru-RU" sz="1200" b="0" spc="-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:</a:t>
                      </a:r>
                      <a:r>
                        <a:rPr lang="ru-RU" sz="1200" b="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растим</a:t>
                      </a:r>
                      <a:r>
                        <a:rPr lang="ru-RU" sz="1200" b="0" spc="-2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будущих</a:t>
                      </a:r>
                      <a:r>
                        <a:rPr lang="ru-RU" sz="1200" b="0" spc="-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инженеров»</a:t>
                      </a:r>
                      <a:endParaRPr lang="ru-RU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Познавательное</a:t>
                      </a:r>
                      <a:endParaRPr lang="ru-RU" sz="1100" b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Старший</a:t>
                      </a:r>
                      <a:endParaRPr lang="ru-RU" sz="1100" b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66675" marR="50800">
                        <a:spcAft>
                          <a:spcPts val="0"/>
                        </a:spcAft>
                      </a:pPr>
                      <a:r>
                        <a:rPr lang="ru-RU" sz="1200" b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дошкольный</a:t>
                      </a:r>
                      <a:r>
                        <a:rPr lang="ru-RU" sz="1200" b="0" spc="-285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b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08802">
                <a:tc>
                  <a:txBody>
                    <a:bodyPr/>
                    <a:lstStyle/>
                    <a:p>
                      <a:pPr marL="6794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2230" indent="38100" algn="just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Р.Ю.</a:t>
                      </a:r>
                      <a:r>
                        <a:rPr lang="ru-RU" sz="1200" b="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Белоусова</a:t>
                      </a:r>
                      <a:r>
                        <a:rPr lang="ru-RU" sz="1200" b="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А.Н.</a:t>
                      </a:r>
                      <a:r>
                        <a:rPr lang="ru-RU" sz="1200" b="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Егорова</a:t>
                      </a:r>
                      <a:r>
                        <a:rPr lang="ru-RU" sz="1200" b="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Ю.С.</a:t>
                      </a:r>
                      <a:r>
                        <a:rPr lang="ru-RU" sz="1200" b="0" spc="-1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Калинкина</a:t>
                      </a:r>
                      <a:endParaRPr lang="ru-RU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61595" algn="l">
                        <a:spcAft>
                          <a:spcPts val="0"/>
                        </a:spcAft>
                        <a:tabLst>
                          <a:tab pos="1271270" algn="l"/>
                        </a:tabLst>
                      </a:pP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Парциальная	</a:t>
                      </a:r>
                      <a:r>
                        <a:rPr lang="ru-RU" sz="1200" b="0" spc="-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Программа</a:t>
                      </a:r>
                      <a:r>
                        <a:rPr lang="ru-RU" sz="1200" b="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духовно-нравственного</a:t>
                      </a:r>
                      <a:endParaRPr lang="ru-RU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67945" marR="61595" algn="l">
                        <a:lnSpc>
                          <a:spcPts val="1350"/>
                        </a:lnSpc>
                        <a:spcAft>
                          <a:spcPts val="0"/>
                        </a:spcAft>
                        <a:tabLst>
                          <a:tab pos="1076325" algn="l"/>
                          <a:tab pos="1506855" algn="l"/>
                        </a:tabLst>
                      </a:pP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воспитания	«С	чистым</a:t>
                      </a:r>
                      <a:r>
                        <a:rPr lang="ru-RU" sz="1200" b="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сердцем»</a:t>
                      </a:r>
                      <a:endParaRPr lang="ru-RU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 marR="19304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Социально-</a:t>
                      </a:r>
                      <a:r>
                        <a:rPr lang="ru-RU" sz="1200" b="0" spc="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spc="-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коммуникативное</a:t>
                      </a:r>
                      <a:endParaRPr lang="ru-RU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Старший</a:t>
                      </a:r>
                      <a:endParaRPr lang="ru-RU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66675" marR="50800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дошкольный</a:t>
                      </a:r>
                      <a:r>
                        <a:rPr lang="ru-RU" sz="1200" b="0" spc="-285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возраст</a:t>
                      </a:r>
                      <a:endParaRPr lang="ru-RU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48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048672" cy="147002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	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97210" y="1772816"/>
            <a:ext cx="6912768" cy="13681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Содержание Программы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(далее — образовательные области):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97210" y="3398093"/>
            <a:ext cx="6912768" cy="12647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•социально-коммуникативное развитие;</a:t>
            </a: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•познавательное развитие;</a:t>
            </a: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•речевое развитие;</a:t>
            </a: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•художественно-эстетическое развитие;</a:t>
            </a: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•физическое развитие.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30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048672" cy="147002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	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97210" y="1772816"/>
            <a:ext cx="6912768" cy="13681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Основная цель взаимодействия педагогов с семьей – обеспечить: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97210" y="3398093"/>
            <a:ext cx="6912768" cy="12647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•психолого-педагогическую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поддержку семьи и повышение компетентности родителей в вопросах образования, охраны и укрепления здоровья детей младенческого, раннего и дошкольного возраста;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•единство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подходов к воспитанию и обучению детей в условиях ДОО и семьи;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•повышение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воспитательного потенциала семьи.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5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048672" cy="147002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	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65312" y="1088739"/>
            <a:ext cx="6912768" cy="9721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Основными задачами взаимодействия детского сада с семьей являются: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97210" y="2276872"/>
            <a:ext cx="6912768" cy="25922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•информировать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родителей и общественность относительно целей ДО, общих для всего образовательного пространства Российской Федерации, о мерах господдержки   семьям,   имеющим    детей    дошкольного    возраста,    а также об образовательной программе, реализуемой в ДОО;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•просвещение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родителей, повышение их правовой, психолого-педагогической компетентности     в вопросах     охраны     и укрепления     здоровья,      развития и образования детей;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•способствовать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развитию ответственного и осознанного </a:t>
            </a: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родительства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 как базовой основы благополучия семьи;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•построить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взаимодействие в форме сотрудничества и установления партнерских</a:t>
            </a:r>
          </a:p>
          <a:p>
            <a:pPr algn="just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отношений с родителями детей младенческого, раннего и дошкольного возраста для решения образовательных задач;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•вовлекать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родителей в образовательный процесс.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5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048672" cy="147002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	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74992" y="1772816"/>
            <a:ext cx="6912768" cy="9721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В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основу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совместной  деятельности семьи  и дошкольного учреждения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	заложены следующие принципы: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9942" y="2924944"/>
            <a:ext cx="6912768" cy="151216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•приоритет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семьи в воспитании, обучении и развитии ребенка;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•открытость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•взаимное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	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доверие, уважение и доброжелательность во взаимоотношениях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педагогов и родителей;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•индивидуально-дифференцированный 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подход к каждой семье;</a:t>
            </a:r>
          </a:p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•</a:t>
            </a:r>
            <a:r>
              <a:rPr lang="ru-RU" sz="1200" b="1" dirty="0" err="1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возрастосообразность</a:t>
            </a:r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.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50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556792"/>
            <a:ext cx="6048672" cy="147002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	</a:t>
            </a:r>
            <a:endParaRPr lang="ru-RU" sz="1800" dirty="0">
              <a:solidFill>
                <a:schemeClr val="accent5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03956" y="1052736"/>
            <a:ext cx="6912768" cy="40324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      Благодаря разностороннему взаимодействию ДОО с родителями своих воспитанников повышается качество образовательного процесса и происходит сближение всех участников образовательного процесса, развивается творческий потенциал детей и нереализованный потенциал взрослых.</a:t>
            </a:r>
          </a:p>
          <a:p>
            <a:pPr algn="just"/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       Важный момент в формировании традиций в учреждении — совместное проведение народных праздников, посиделок в гостиной.     </a:t>
            </a:r>
          </a:p>
          <a:p>
            <a:pPr algn="just"/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 </a:t>
            </a: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      Ежегодно проводятся мероприятия, в которых родители принимают активное участие.</a:t>
            </a:r>
          </a:p>
          <a:p>
            <a:pPr algn="just"/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       Педагоги самостоятельно выбирают педагогически обоснованные методы, приемы и способы взаимодействия с семьями обучающихся, в зависимости от стоящих перед ними задач. Сочетание традиционных и инновационных технологий сотрудничества позволит педагогам ДОО устанавливать доверительные и партнерские отношения с родителями (законными представителями), эффективно осуществлять просветительскую деятельность и достигать основные цели взаимодействия ДОО с родителями (законными представителями) детей дошкольного возраста.</a:t>
            </a:r>
            <a:endParaRPr lang="ru-RU" sz="15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428736"/>
            <a:ext cx="70009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Основная образовательная программа дошкольного образования муниципального дошкольного образовательного учреждения детского сада №57 определяет единые для Российской Федерации базовые объем и содержание дошкольного образования, осваиваемые обучающимися в муниципальном дошкольном образовательном учреждении детском саду №57, осуществляющем образовательную деятельность (далее – детский сад), и планируемые результаты освоения образовательной программы.</a:t>
            </a:r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643182"/>
            <a:ext cx="650085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Цель Программы: </a:t>
            </a:r>
            <a:r>
              <a:rPr lang="ru-RU" sz="2700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 нравственных ценностей российского народа, исторических и национально-культурных традиций.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8" name="AutoShape 2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928670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Задачи Программы:</a:t>
            </a:r>
          </a:p>
          <a:p>
            <a:pPr algn="ctr"/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571612"/>
            <a:ext cx="792961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-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обеспечить единое содержание ДО и планируемых результатов освоения образовательной программы ДО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2357430"/>
            <a:ext cx="7929618" cy="7858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- приобщить детей к базовым ценностям российского народа —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286124"/>
            <a:ext cx="7929618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- </a:t>
            </a:r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структурировать содержание образовательной деятельности на основе учета возрастных и индивидуальных особенностей развития;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4071942"/>
            <a:ext cx="7929618" cy="64294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- создать условия для равного доступа к образованию для всех детей дошкольного возраста с учетом разнообразия образовательных потребностей и индивидуальных возможностей;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928670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Задачи Программы:</a:t>
            </a:r>
          </a:p>
          <a:p>
            <a:pPr algn="ctr"/>
            <a:endParaRPr lang="ru-RU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8434" name="AutoShape 2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vsememy.ru/kartinki/wp-content/uploads/2023/03/1661458052_30-papik-pro-p-oblako-stiker-png-3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571612"/>
            <a:ext cx="7929618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- обеспечить охрану и укрепление физического и психического здоровья детей, в том числе их эмоционального благополучия;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2285992"/>
            <a:ext cx="7929618" cy="7143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обеспечить развитие физических, личностных, нравственных качеств и основ патриотизма, интеллектуальных и художественно-творческих способностей ребенка, его инициативности, самостоятельности и ответственности;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143248"/>
            <a:ext cx="7929618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- обеспечить психолого-педагогическую поддержку семьи и повышение компетентности родителей   в вопросах   воспитания,   обучения   и развития,   охраны и укрепления здоровья детей, обеспечения их безопасности;</a:t>
            </a:r>
            <a:endParaRPr lang="ru-RU" sz="1200" b="1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4000504"/>
            <a:ext cx="7929618" cy="64294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- обеспечить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sz="1200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000372"/>
            <a:ext cx="650085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В структуру образовательной программы включены: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целевой, содержательный и организационный разделы.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8" name="AutoShape 2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000372"/>
            <a:ext cx="650085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8" name="AutoShape 2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916832"/>
            <a:ext cx="6286544" cy="24288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В целевом разделе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образовательной программы представлены описание и характеристика структуры программы, цели и задачи, принципы и подходы к ее формированию; планируемые образовательные результаты освоения образовательной программы в раннем, дошкольном возрастах, а также на этапе завершения освоения Программы; подходы к педагогической диагностике планируемых образовательных результатов.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000372"/>
            <a:ext cx="650085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8" name="AutoShape 2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916832"/>
            <a:ext cx="6286544" cy="24288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Содержательный раздел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образовательной программы включает программы: основную рабочую программу образования, которая раскрывает задачи, содержание и планируемые образовательные результаты по каждой из образовательных областей для каждой возрастной группы детей раннего и дошкольного возраста; основную рабочую программу воспитания.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https://elmina.club/uploads/posts/2023-05/thumbs/1684357121_elmina-club-p-fon-dlya-prezentatsii-druzhba-foni-vkontak-4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000372"/>
            <a:ext cx="6500858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top-fon.com/uploads/posts/2023-01/1674671408_top-fon-com-p-fon-dlya-prezentatsii-logopeda-detskogo-sa-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8" name="AutoShape 2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cojo.ru/wp-content/uploads/2022/12/originalnyi-fon-dlia-prezentatsii-1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1916832"/>
            <a:ext cx="6286544" cy="24288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Организационный раздел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Franklin Gothic Book" pitchFamily="34" charset="0"/>
              </a:rPr>
              <a:t>основной образовательной программы включает описание психолого-педагогических и кадровых условий реализации образовательной программы. В разделе представлены примерный режим и распорядок дня в дошкольных группах, федеральный календарный план воспитательной работы.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8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158</TotalTime>
  <Words>1137</Words>
  <Application>Microsoft Office PowerPoint</Application>
  <PresentationFormat>Экран (4:3)</PresentationFormat>
  <Paragraphs>114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Краткая презентация  Образовательной программы дошкольного образования муниципального дошкольного образовательного учреждения детский сад № 57 ( в соответствии с Федеральной образовательной программой дошкольного образования (ФОП ДО)) </vt:lpstr>
      <vt:lpstr> </vt:lpstr>
      <vt:lpstr> Цель Программы: разностороннее развитие ребенка в период дошкольного детства с учетом возрастных и индивидуальных особенностей на основе духовно- нравственных ценностей российского народа, исторических и национально-культурных традиций.  </vt:lpstr>
      <vt:lpstr> </vt:lpstr>
      <vt:lpstr> </vt:lpstr>
      <vt:lpstr> В структуру образовательной программы включены:  целевой, содержательный и организационный разделы.   </vt:lpstr>
      <vt:lpstr>    </vt:lpstr>
      <vt:lpstr>    </vt:lpstr>
      <vt:lpstr>    </vt:lpstr>
      <vt:lpstr>    </vt:lpstr>
      <vt:lpstr> </vt:lpstr>
      <vt:lpstr> В детском саду функционируют 8 возрастных групп.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образования муниципального дошкольного образовательного учреждения детский сад № 57 ( в соответствии с Федеральной образовательной программой дошкольного образования (ФОП ДО)) </dc:title>
  <dc:creator>User</dc:creator>
  <cp:lastModifiedBy>User</cp:lastModifiedBy>
  <cp:revision>12</cp:revision>
  <dcterms:created xsi:type="dcterms:W3CDTF">2023-03-03T09:33:03Z</dcterms:created>
  <dcterms:modified xsi:type="dcterms:W3CDTF">2023-12-25T09:13:44Z</dcterms:modified>
</cp:coreProperties>
</file>