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8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BBD7-7C1E-4D8C-8BA9-63E9D4ABDC3A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D4A5-347F-42BB-B21D-007C6F4DC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D4A5-347F-42BB-B21D-007C6F4DC4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materialy-dlya-roditeley/2018/08/10/konsultatsiya-dlya-roditeley-bezopasnaya-doroga-v" TargetMode="External"/><Relationship Id="rId2" Type="http://schemas.openxmlformats.org/officeDocument/2006/relationships/hyperlink" Target="https://www.youtube.com/watch?v=Kak-XRnT5G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-rTe0Gl8v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44;&#1080;&#1076;&#1072;&#1082;&#1090;&#1080;&#1095;&#1077;&#1089;&#1082;&#1080;&#1077;%20&#1084;&#1072;&#1090;&#1077;&#1088;&#1080;&#1072;&#1083;&#1099;/&#1082;&#1088;&#1086;&#1089;&#1089;&#1074;&#1086;&#1088;&#1076;.pptx" TargetMode="External"/><Relationship Id="rId3" Type="http://schemas.openxmlformats.org/officeDocument/2006/relationships/hyperlink" Target="&#1052;&#1077;&#1090;&#1086;&#1076;&#1080;&#1095;&#1077;&#1089;&#1082;&#1080;&#1077;%20&#1084;&#1072;&#1090;&#1077;&#1088;&#1080;&#1072;&#1083;&#1099;/&#1053;&#1077;&#1086;&#1073;&#1099;&#1095;&#1085;&#1099;&#1077;%20&#1076;&#1086;&#1088;&#1086;&#1078;&#1085;&#1099;&#1077;%20&#1079;&#1085;&#1072;&#1082;&#1080;.pptx" TargetMode="External"/><Relationship Id="rId7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77;&#1077;%20&#1087;&#1086;&#1089;&#1086;&#1073;&#1080;&#1077;%20&#1053;&#1072;&#1079;&#1086;&#1074;&#1080;%20&#1087;&#1088;&#1072;&#1074;&#1080;&#1083;&#1100;&#1085;&#1086;.docx" TargetMode="External"/><Relationship Id="rId2" Type="http://schemas.openxmlformats.org/officeDocument/2006/relationships/hyperlink" Target="&#1052;&#1077;&#1090;&#1086;&#1076;&#1080;&#1095;&#1077;&#1089;&#1082;&#1080;&#1077;%20&#1084;&#1072;&#1090;&#1077;&#1088;&#1080;&#1072;&#1083;&#1099;/&#1087;&#1077;&#1088;&#1074;&#1099;&#1077;%20&#1076;&#1086;&#1088;&#1086;&#1078;&#1085;&#1099;&#1077;%20&#1079;&#1085;&#1072;&#1082;&#1080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2;&#1077;&#1090;&#1086;&#1076;&#1080;&#1095;&#1077;&#1089;&#1082;&#1080;&#1077;%20&#1084;&#1072;&#1090;&#1077;&#1088;&#1080;&#1072;&#1083;&#1099;/&#1063;&#1090;&#1086;%20&#1090;&#1072;&#1082;&#1086;&#1077;%20&#1073;&#1077;&#1079;&#1086;&#1087;&#1072;&#1089;&#1085;&#1072;&#1103;%20&#1076;&#1086;&#1088;&#1086;&#1075;&#1072;.pptx" TargetMode="External"/><Relationship Id="rId5" Type="http://schemas.openxmlformats.org/officeDocument/2006/relationships/hyperlink" Target="&#1052;&#1077;&#1090;&#1086;&#1076;&#1080;&#1095;&#1077;&#1089;&#1082;&#1080;&#1077;%20&#1084;&#1072;&#1090;&#1077;&#1088;&#1080;&#1072;&#1083;&#1099;/&#1041;&#1077;&#1079;&#1086;&#1087;&#1072;&#1089;&#1085;&#1072;%20&#1083;&#1080;%20&#1084;&#1086;&#1103;%20&#1076;&#1086;&#1088;&#1086;&#1075;&#1072;%20&#1074;%20&#1096;&#1082;&#1086;&#1083;&#1091;.pptx" TargetMode="External"/><Relationship Id="rId4" Type="http://schemas.openxmlformats.org/officeDocument/2006/relationships/hyperlink" Target="&#1044;&#1080;&#1076;&#1072;&#1082;&#1090;&#1080;&#1095;&#1077;&#1089;&#1082;&#1080;&#1077;%20&#1084;&#1072;&#1090;&#1077;&#1088;&#1080;&#1072;&#1083;&#1099;/&#1048;&#1075;&#1088;&#1072;-&#1079;&#1072;&#1076;&#1072;&#1085;&#1080;&#1077;%20%20&#1055;&#1044;&#1044;.pptx" TargetMode="External"/><Relationship Id="rId9" Type="http://schemas.openxmlformats.org/officeDocument/2006/relationships/hyperlink" Target="&#1044;&#1080;&#1076;&#1072;&#1082;&#1090;&#1080;&#1095;&#1077;&#1089;&#1082;&#1080;&#1077;%20&#1084;&#1072;&#1090;&#1077;&#1088;&#1080;&#1072;&#1083;&#1099;/&#1088;&#1077;&#1073;&#1091;&#1089;&#1099;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/&#1057;&#1086;&#1074;&#1084;&#1077;&#1089;&#1090;&#1085;&#1086;&#1077;%20&#1084;&#1077;&#1088;&#1086;&#1087;&#1088;&#1080;&#1103;&#1090;&#1080;&#1077;%20&#1089;%20&#1088;&#1086;&#1076;&#1080;&#1090;&#1077;&#1083;&#1103;&#1084;&#1080;%20&#1055;&#1044;&#1044;%20&#1071;%20&#1082;&#1091;&#1083;&#1100;&#1090;&#1091;&#1088;&#1085;&#1099;&#1081;%20&#1087;&#1072;&#1089;&#1089;&#1072;&#1078;&#1080;&#1088;.docx" TargetMode="External"/><Relationship Id="rId7" Type="http://schemas.openxmlformats.org/officeDocument/2006/relationships/image" Target="../media/image2.png"/><Relationship Id="rId2" Type="http://schemas.openxmlformats.org/officeDocument/2006/relationships/hyperlink" Target="&#1052;&#1077;&#1090;&#1086;&#1076;&#1080;&#1095;&#1077;&#1089;&#1082;&#1080;&#1077;%20&#1084;&#1072;&#1090;&#1077;&#1088;&#1080;&#1072;&#1083;&#1099;/&#1051;&#1077;&#1075;&#1086;-&#1076;&#1086;&#1088;&#1086;&#1075;&#1072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2;&#1077;&#1090;&#1086;&#1076;&#1080;&#1095;&#1077;&#1089;&#1082;&#1080;&#1077;%20&#1084;&#1072;&#1090;&#1077;&#1088;&#1080;&#1072;&#1083;&#1099;/&#1050;&#1072;&#1088;&#1090;&#1072;%20&#1089;&#1072;&#1084;&#1086;&#1085;&#1072;&#1073;&#1083;&#1102;&#1076;&#1077;&#1085;&#1080;&#1103;.docx" TargetMode="External"/><Relationship Id="rId5" Type="http://schemas.openxmlformats.org/officeDocument/2006/relationships/hyperlink" Target="&#1052;&#1077;&#1090;&#1086;&#1076;&#1080;&#1095;&#1077;&#1089;&#1082;&#1080;&#1077;%20&#1084;&#1072;&#1090;&#1077;&#1088;&#1080;&#1072;&#1083;&#1099;/&#1051;&#1080;&#1089;&#1090;%20&#1089;&#1072;&#1084;&#1086;&#1086;&#1094;&#1077;&#1085;&#1082;&#1080;.docx" TargetMode="External"/><Relationship Id="rId4" Type="http://schemas.openxmlformats.org/officeDocument/2006/relationships/hyperlink" Target="&#1052;&#1077;&#1090;&#1086;&#1076;&#1080;&#1095;&#1077;&#1089;&#1082;&#1080;&#1077;%20&#1084;&#1072;&#1090;&#1077;&#1088;&#1080;&#1072;&#1083;&#1099;/&#1041;&#1083;&#1072;&#1075;&#1086;&#1076;&#1072;&#1088;&#1085;&#1086;&#1089;&#1090;&#1100;.pu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/&#1074;&#1080;&#1079;&#1080;&#1090;&#1082;&#1072;.do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19454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aist.ru/news/vsyakaya_vsyachina/verstovye_stolb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21442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66" name="Picture 6" descr="http://pimg.mycdn.me/getImage?disableStub=true&amp;type=VIDEO_S_720&amp;url=http%3A%2F%2Fvdp.mycdn.me%2FgetImage%3Fid%3D137760506%26idx%3D31%26thumbType%3D47%26f%3D1%26i%3D1%26uccuc%3D2&amp;signatureToken=SC3TFOSCvsmFdxf6SR4d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8" name="Picture 8" descr="http://ds24.snzsite.ru/images/2015-2016/0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2214546" cy="50006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78695" y="714355"/>
            <a:ext cx="67866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«Безопасная дорога 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 школу»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542926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дошкольное образовательное учреждение детский сад № 57            </a:t>
            </a:r>
            <a:r>
              <a:rPr lang="ru-RU" sz="1400" dirty="0" err="1" smtClean="0"/>
              <a:t>Карабышева</a:t>
            </a:r>
            <a:r>
              <a:rPr lang="ru-RU" sz="1400" dirty="0" smtClean="0"/>
              <a:t> Нина </a:t>
            </a:r>
            <a:r>
              <a:rPr lang="ru-RU" sz="1400" dirty="0" err="1" smtClean="0"/>
              <a:t>Вицентьевна</a:t>
            </a:r>
            <a:r>
              <a:rPr lang="ru-RU" sz="1400" dirty="0" smtClean="0"/>
              <a:t>,  воспитатель.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357958"/>
            <a:ext cx="2143140" cy="214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 Рыбинск 2019г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1857356" cy="4143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50004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Основополагающий вопрос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8678" name="AutoShape 6" descr="https://gulliveropt.ru/wp-content/uploads/2015/07/Vopr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1785926"/>
            <a:ext cx="721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Как определить безопасный 	путь в школу?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97" y="3464358"/>
            <a:ext cx="25542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214546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1" y="116632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Проблемный вопрос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334" y="886073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Зачем нужно знать правила дорожного движения?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03921"/>
            <a:ext cx="5980119" cy="35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Частные вопросы и темы исследования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95469"/>
              </p:ext>
            </p:extLst>
          </p:nvPr>
        </p:nvGraphicFramePr>
        <p:xfrm>
          <a:off x="500034" y="936840"/>
          <a:ext cx="8286808" cy="5156458"/>
        </p:xfrm>
        <a:graphic>
          <a:graphicData uri="http://schemas.openxmlformats.org/drawingml/2006/table">
            <a:tbl>
              <a:tblPr firstRow="1" lastCol="1" bandRow="1">
                <a:tableStyleId>{BC89EF96-8CEA-46FF-86C4-4CE0E7609802}</a:tableStyleId>
              </a:tblPr>
              <a:tblGrid>
                <a:gridCol w="4143404"/>
                <a:gridCol w="4143404"/>
              </a:tblGrid>
              <a:tr h="1053412">
                <a:tc>
                  <a:txBody>
                    <a:bodyPr/>
                    <a:lstStyle/>
                    <a:p>
                      <a:r>
                        <a:rPr lang="ru-RU" dirty="0" smtClean="0"/>
                        <a:t>1. Давно ли люди пользуются дорожными знаками?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Первые дорожные знаки</a:t>
                      </a:r>
                      <a:endParaRPr lang="ru-RU" dirty="0"/>
                    </a:p>
                  </a:txBody>
                  <a:tcPr/>
                </a:tc>
              </a:tr>
              <a:tr h="10534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Что такое безопасная дорога?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 Безопасная дорога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34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Безопасна ли моя дорога в школу?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 Безопасная </a:t>
                      </a:r>
                      <a:r>
                        <a:rPr lang="ru-RU" b="1" smtClean="0">
                          <a:solidFill>
                            <a:schemeClr val="tx1"/>
                          </a:solidFill>
                        </a:rPr>
                        <a:t>дорога в</a:t>
                      </a:r>
                      <a:r>
                        <a:rPr lang="ru-RU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smtClean="0">
                          <a:solidFill>
                            <a:schemeClr val="tx1"/>
                          </a:solidFill>
                        </a:rPr>
                        <a:t>школу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836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Какие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бывают необычные дорожные знаки?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4. Необычные дорожные знаки со всей планеты.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55">
                <a:tc gridSpan="2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2214546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7173"/>
            <a:ext cx="571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Этапы проекта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754874"/>
            <a:ext cx="4949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Подготовительный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Проектировочный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Практический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Заключительный</a:t>
            </a:r>
          </a:p>
        </p:txBody>
      </p:sp>
      <p:pic>
        <p:nvPicPr>
          <p:cNvPr id="32772" name="Picture 4" descr="http://dou-2.kra.edu54.ru/images/4052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5057800"/>
            <a:ext cx="7524328" cy="18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7939"/>
            <a:ext cx="4725839" cy="283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Подготовительный этап (2 дня)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42984"/>
            <a:ext cx="84249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создание условий для вхождения в проект, мотивация к участию.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59941"/>
              </p:ext>
            </p:extLst>
          </p:nvPr>
        </p:nvGraphicFramePr>
        <p:xfrm>
          <a:off x="357159" y="1643048"/>
          <a:ext cx="8572560" cy="496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50006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Воспитанники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Родители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Вызвать интерес детей</a:t>
                      </a:r>
                      <a:r>
                        <a:rPr lang="ru-RU" baseline="0" dirty="0" smtClean="0"/>
                        <a:t> и родителей к теме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Вхождение в проектную ситуацию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Заинтересовать данной</a:t>
                      </a:r>
                      <a:r>
                        <a:rPr lang="ru-RU" baseline="0" dirty="0" smtClean="0"/>
                        <a:t> темой своих детей</a:t>
                      </a:r>
                      <a:endParaRPr lang="ru-RU" dirty="0"/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деятельности группы и каждого ребёнка с учётом проявленного интереса к 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способов участия в решении проектной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Помочь выявить отношение ребёнка к теме проекта: «Безопасная дорога в школу»</a:t>
                      </a:r>
                      <a:endParaRPr lang="ru-RU" dirty="0"/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ru-RU" dirty="0" smtClean="0"/>
                        <a:t>Загадки, чтение</a:t>
                      </a:r>
                    </a:p>
                    <a:p>
                      <a:r>
                        <a:rPr lang="ru-RU" dirty="0" smtClean="0"/>
                        <a:t>Просмотр мультфильма «Безопасная</a:t>
                      </a:r>
                      <a:r>
                        <a:rPr lang="ru-RU" baseline="0" dirty="0" smtClean="0"/>
                        <a:t> дорога» из серии «</a:t>
                      </a:r>
                      <a:r>
                        <a:rPr lang="ru-RU" baseline="0" dirty="0" err="1" smtClean="0"/>
                        <a:t>Смешарики</a:t>
                      </a:r>
                      <a:r>
                        <a:rPr lang="ru-RU" baseline="0" dirty="0" smtClean="0"/>
                        <a:t>».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https://www.youtube.com/watch?v=Kak-XRnT5GI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 для родителей</a:t>
                      </a:r>
                    </a:p>
                    <a:p>
                      <a:r>
                        <a:rPr lang="en-US" dirty="0" smtClean="0">
                          <a:hlinkClick r:id="rId3"/>
                        </a:rPr>
                        <a:t>https://nsportal.ru/detskiy-sad/materialy-dlya-roditeley/2018/08/10/konsultatsiya-dlya-roditeley-bezopasnaya-doroga-v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5764" y="6381328"/>
            <a:ext cx="76438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Результат: принята и понята проектная задача, обеспечена готовность к участию в проектной деятельности</a:t>
            </a:r>
            <a:endParaRPr lang="ru-RU" dirty="0"/>
          </a:p>
        </p:txBody>
      </p:sp>
      <p:pic>
        <p:nvPicPr>
          <p:cNvPr id="10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4437112"/>
            <a:ext cx="1000100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-2408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Проектировочный этап(2 дня)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9338"/>
            <a:ext cx="735811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		Цель: планирование деятельности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58971"/>
              </p:ext>
            </p:extLst>
          </p:nvPr>
        </p:nvGraphicFramePr>
        <p:xfrm>
          <a:off x="428595" y="1052737"/>
          <a:ext cx="8429685" cy="56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47146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Воспитанники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Родители</a:t>
                      </a:r>
                      <a:endParaRPr lang="ru-RU" dirty="0"/>
                    </a:p>
                  </a:txBody>
                  <a:tcPr/>
                </a:tc>
              </a:tr>
              <a:tr h="12097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Обсуждает идеи по темам детских исследований.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Планируют свои действия, выдвигают предложения по учебным вопросам.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Планируют и предлагают свою помощь в проведении исследования.</a:t>
                      </a:r>
                      <a:endParaRPr lang="ru-RU" sz="1600" dirty="0"/>
                    </a:p>
                  </a:txBody>
                  <a:tcPr/>
                </a:tc>
              </a:tr>
              <a:tr h="12097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Обсуждение проблемного вопроса.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Выбирают способы установления истины предположений.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Знакомят детей с художественной литературой по данной теме.</a:t>
                      </a:r>
                      <a:endParaRPr lang="ru-RU" sz="1600" dirty="0"/>
                    </a:p>
                  </a:txBody>
                  <a:tcPr/>
                </a:tc>
              </a:tr>
              <a:tr h="20472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Просмотр мультфильма</a:t>
                      </a:r>
                      <a:r>
                        <a:rPr lang="ru-RU" sz="1600" baseline="0" dirty="0" smtClean="0"/>
                        <a:t> Азбука безопасности на дороге"| Уроки тетушки Совы | Сборник 1 </a:t>
                      </a:r>
                      <a:r>
                        <a:rPr lang="en-US" baseline="0" dirty="0" smtClean="0">
                          <a:hlinkClick r:id="rId2"/>
                        </a:rPr>
                        <a:t>https://www.youtube.com/watch?v=v-rTe0Gl8vU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Составляют план исследований и определяют методы и приёмы работы.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Оказывают помощь в возведении построек и конструировании моделей техники по схемам</a:t>
                      </a:r>
                      <a:endParaRPr lang="ru-RU" sz="1600" dirty="0"/>
                    </a:p>
                  </a:txBody>
                  <a:tcPr/>
                </a:tc>
              </a:tr>
              <a:tr h="7276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4414" y="6072206"/>
            <a:ext cx="75009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Результат: определены темы детских исследований. </a:t>
            </a:r>
          </a:p>
          <a:p>
            <a:r>
              <a:rPr lang="ru-RU" dirty="0" smtClean="0"/>
              <a:t>                        Все участники проекта сотрудничают друг с другом.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33" y="3400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Практический этап (2 дня)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629"/>
            <a:ext cx="903649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приобретение практических знаний, умений и навыков в процессе решения проектной задачи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07585"/>
              </p:ext>
            </p:extLst>
          </p:nvPr>
        </p:nvGraphicFramePr>
        <p:xfrm>
          <a:off x="251519" y="1196752"/>
          <a:ext cx="8678199" cy="535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33"/>
                <a:gridCol w="2892733"/>
                <a:gridCol w="289273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Воспитанники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Родители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Создаёт условия для детских исследований.</a:t>
                      </a:r>
                    </a:p>
                    <a:p>
                      <a:r>
                        <a:rPr lang="ru-RU" sz="1600" dirty="0" smtClean="0"/>
                        <a:t>Организует конструирование по схемам.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Участие в оформлении продуктов проекта.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Конструируют</a:t>
                      </a:r>
                      <a:r>
                        <a:rPr lang="ru-RU" sz="1600" baseline="0" dirty="0" smtClean="0"/>
                        <a:t> по предложенным схемам.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Помогают детям корректировать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10214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Наблюдает, советует, направляет, контролирует деятельность детей,</a:t>
                      </a:r>
                      <a:r>
                        <a:rPr lang="ru-RU" sz="1600" baseline="0" dirty="0" smtClean="0"/>
                        <a:t> даёт консультации родителям.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2" action="ppaction://hlinkpres?slideindex=1&amp;slidetitle="/>
                        </a:rPr>
                        <a:t>«Первые дорожные знаки»</a:t>
                      </a:r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3" action="ppaction://hlinkpres?slideindex=1&amp;slidetitle="/>
                        </a:rPr>
                        <a:t>«Необычные дорожные знаки  со всей Планеты»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Оказывают  помощь детям в проведении исследования и оформлении продукта</a:t>
                      </a:r>
                      <a:endParaRPr lang="ru-RU" sz="1600" dirty="0"/>
                    </a:p>
                  </a:txBody>
                  <a:tcPr/>
                </a:tc>
              </a:tr>
              <a:tr h="1682824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Организует творческую деятельность на тему «Безопасная дорога».</a:t>
                      </a:r>
                    </a:p>
                    <a:p>
                      <a:r>
                        <a:rPr lang="ru-RU" sz="1600" baseline="0" dirty="0" smtClean="0">
                          <a:hlinkClick r:id="rId4" action="ppaction://hlinkpres?slideindex=1&amp;slidetitle="/>
                        </a:rPr>
                        <a:t>Игра – задание «Дорожная азбука»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Игра – задание «Что нарушают дети?»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Включаются в творческую деятельность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5" action="ppaction://hlinkpres?slideindex=1&amp;slidetitle="/>
                        </a:rPr>
                        <a:t>«Безопасна</a:t>
                      </a:r>
                      <a:r>
                        <a:rPr lang="ru-RU" sz="1600" baseline="0" dirty="0" smtClean="0">
                          <a:hlinkClick r:id="rId5" action="ppaction://hlinkpres?slideindex=1&amp;slidetitle="/>
                        </a:rPr>
                        <a:t> ли моя дорога в </a:t>
                      </a:r>
                      <a:r>
                        <a:rPr lang="ru-RU" sz="1600" dirty="0" smtClean="0">
                          <a:hlinkClick r:id="rId5" action="ppaction://hlinkpres?slideindex=1&amp;slidetitle="/>
                        </a:rPr>
                        <a:t> школу»</a:t>
                      </a:r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6" action="ppaction://hlinkpres?slideindex=1&amp;slidetitle="/>
                        </a:rPr>
                        <a:t>«Что такое безопасная</a:t>
                      </a:r>
                      <a:r>
                        <a:rPr lang="ru-RU" sz="1600" baseline="0" dirty="0" smtClean="0">
                          <a:hlinkClick r:id="rId6" action="ppaction://hlinkpres?slideindex=1&amp;slidetitle="/>
                        </a:rPr>
                        <a:t> дорога?»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91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hlinkClick r:id="rId7" action="ppaction://hlinkfile"/>
                        </a:rPr>
                        <a:t>Развивающее пособие «Назови правильно»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r>
                        <a:rPr lang="ru-RU" sz="1600" dirty="0" smtClean="0">
                          <a:hlinkClick r:id="rId8" action="ppaction://hlinkpres?slideindex=1&amp;slidetitle="/>
                        </a:rPr>
                        <a:t>Кроссворд</a:t>
                      </a:r>
                      <a:r>
                        <a:rPr lang="ru-RU" sz="1600" dirty="0" smtClean="0">
                          <a:hlinkClick r:id="rId9" action="ppaction://hlinkpres?slideindex=1&amp;slidetitle="/>
                        </a:rPr>
                        <a:t>,   Ребусы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72502" y="5980837"/>
            <a:ext cx="67687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Результат: проведение исследований, оформление продукта, оформление опыта конструирования моделей и построек из Лего.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09151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Заключительный этап (2 дня)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199" y="855482"/>
            <a:ext cx="52864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подготовка мероприятия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9696"/>
              </p:ext>
            </p:extLst>
          </p:nvPr>
        </p:nvGraphicFramePr>
        <p:xfrm>
          <a:off x="928663" y="1285861"/>
          <a:ext cx="7858179" cy="536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47623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Воспитанники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Родители</a:t>
                      </a:r>
                      <a:endParaRPr lang="ru-RU" dirty="0"/>
                    </a:p>
                  </a:txBody>
                  <a:tcPr/>
                </a:tc>
              </a:tr>
              <a:tr h="7382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Итоговое оценивание результатов проектной деятельности.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Представление макета </a:t>
                      </a:r>
                      <a:r>
                        <a:rPr lang="ru-RU" sz="1600" dirty="0" smtClean="0">
                          <a:hlinkClick r:id="rId2" action="ppaction://hlinkpres?slideindex=1&amp;slidetitle="/>
                        </a:rPr>
                        <a:t>«</a:t>
                      </a:r>
                      <a:r>
                        <a:rPr lang="ru-RU" sz="1600" dirty="0" err="1" smtClean="0">
                          <a:hlinkClick r:id="rId2" action="ppaction://hlinkpres?slideindex=1&amp;slidetitle="/>
                        </a:rPr>
                        <a:t>Лего</a:t>
                      </a:r>
                      <a:r>
                        <a:rPr lang="ru-RU" sz="1600" baseline="0" dirty="0" smtClean="0">
                          <a:hlinkClick r:id="rId2" action="ppaction://hlinkpres?slideindex=1&amp;slidetitle="/>
                        </a:rPr>
                        <a:t> - дорога</a:t>
                      </a:r>
                      <a:r>
                        <a:rPr lang="ru-RU" sz="1600" dirty="0" smtClean="0">
                          <a:hlinkClick r:id="rId2" action="ppaction://hlinkpres?slideindex=1&amp;slidetitle="/>
                        </a:rPr>
                        <a:t>», </a:t>
                      </a:r>
                      <a:r>
                        <a:rPr lang="ru-RU" sz="1600" dirty="0" smtClean="0"/>
                        <a:t>моделей транспорта, дорожных знаков.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Участвуют в обсуждении итогов реализации проекта</a:t>
                      </a:r>
                      <a:r>
                        <a:rPr lang="ru-RU" sz="1600" baseline="0" dirty="0" smtClean="0"/>
                        <a:t> (круглый стол).</a:t>
                      </a:r>
                      <a:endParaRPr lang="ru-RU" sz="1600" dirty="0"/>
                    </a:p>
                  </a:txBody>
                  <a:tcPr/>
                </a:tc>
              </a:tr>
              <a:tr h="9525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Информирование родителей о результатах деятельности.</a:t>
                      </a:r>
                    </a:p>
                    <a:p>
                      <a:r>
                        <a:rPr lang="ru-RU" sz="1600" dirty="0" smtClean="0"/>
                        <a:t> Организация представления</a:t>
                      </a:r>
                      <a:r>
                        <a:rPr lang="ru-RU" sz="1600" baseline="0" dirty="0" smtClean="0"/>
                        <a:t> макета «Безопасная дорога в школу»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Обеспечивает формирующее оценивание</a:t>
                      </a:r>
                      <a:r>
                        <a:rPr lang="ru-RU" sz="1600" baseline="0" dirty="0" smtClean="0"/>
                        <a:t> через проведение самооценки успешности ребёнка.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Знакомятся с результатами детских исследований.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Совместное мероприятие</a:t>
                      </a:r>
                      <a:r>
                        <a:rPr lang="ru-RU" sz="1600" baseline="0" dirty="0" smtClean="0"/>
                        <a:t> с родителями: </a:t>
                      </a:r>
                      <a:r>
                        <a:rPr lang="ru-RU" sz="1600" baseline="0" dirty="0" smtClean="0">
                          <a:hlinkClick r:id="rId3" action="ppaction://hlinkfile"/>
                        </a:rPr>
                        <a:t>«Я культурный пассажир»</a:t>
                      </a:r>
                      <a:endParaRPr lang="ru-RU" sz="1600" dirty="0"/>
                    </a:p>
                  </a:txBody>
                  <a:tcPr/>
                </a:tc>
              </a:tr>
              <a:tr h="952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</a:t>
                      </a:r>
                      <a:r>
                        <a:rPr lang="ru-RU" sz="1600" dirty="0" smtClean="0"/>
                        <a:t>уклет</a:t>
                      </a:r>
                    </a:p>
                    <a:p>
                      <a:r>
                        <a:rPr lang="ru-RU" sz="1600" dirty="0" smtClean="0"/>
                        <a:t>Вручает </a:t>
                      </a:r>
                      <a:r>
                        <a:rPr lang="ru-RU" sz="1600" dirty="0" smtClean="0">
                          <a:hlinkClick r:id="rId4" action="ppaction://hlinkfile"/>
                        </a:rPr>
                        <a:t>благодарности</a:t>
                      </a:r>
                      <a:r>
                        <a:rPr lang="ru-RU" sz="1600" baseline="0" dirty="0" smtClean="0"/>
                        <a:t> за участие в проекте родителям и детям.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5" action="ppaction://hlinkfile"/>
                        </a:rPr>
                        <a:t>Лист самооценки</a:t>
                      </a:r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hlinkClick r:id="rId6" action="ppaction://hlinkfile"/>
                        </a:rPr>
                        <a:t>Карта самонаблюдения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5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0291" y="5805264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Результат: создание макета «</a:t>
            </a:r>
            <a:r>
              <a:rPr lang="ru-RU" sz="1600" dirty="0" err="1" smtClean="0"/>
              <a:t>Лего</a:t>
            </a:r>
            <a:r>
              <a:rPr lang="ru-RU" sz="1600" dirty="0" smtClean="0"/>
              <a:t>-дорога». Оценка результатов проекта всеми участниками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Совместное </a:t>
            </a:r>
            <a:r>
              <a:rPr lang="ru-RU" sz="1600" dirty="0"/>
              <a:t>мероприятие с родителями: «Я культурный пассажир»</a:t>
            </a:r>
          </a:p>
          <a:p>
            <a:endParaRPr lang="ru-RU" sz="1600" dirty="0"/>
          </a:p>
        </p:txBody>
      </p:sp>
      <p:pic>
        <p:nvPicPr>
          <p:cNvPr id="8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6"/>
            <a:ext cx="1000100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214554"/>
            <a:ext cx="1928826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8572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21429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Учебно-методический пакет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785795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928670"/>
            <a:ext cx="63904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dirty="0" smtClean="0">
                <a:hlinkClick r:id="rId3" action="ppaction://hlinkfile"/>
              </a:rPr>
              <a:t>Визитка проекта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Дидактические материалы: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lang="ru-RU" sz="2000" dirty="0" smtClean="0"/>
              <a:t>Игра – задание «Правила Дорожного Движения»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Игра – задание «Дорожная </a:t>
            </a:r>
            <a:r>
              <a:rPr lang="ru-RU" sz="2000" dirty="0"/>
              <a:t>азбука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Игра – задание «Что нарушают дети?»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Развивающее пособие «Назови правильно»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Кроссворд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Ребусы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785926"/>
            <a:ext cx="2143140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Учебно-методический пакет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714357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428736"/>
            <a:ext cx="6734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Карта дидактического ресурса</a:t>
            </a:r>
          </a:p>
          <a:p>
            <a:r>
              <a:rPr lang="ru-RU" dirty="0" smtClean="0"/>
              <a:t>    Карта дидактического ресурса</a:t>
            </a:r>
          </a:p>
          <a:p>
            <a:r>
              <a:rPr lang="ru-RU" dirty="0" smtClean="0"/>
              <a:t>    Карта дидактического ресурса</a:t>
            </a:r>
          </a:p>
          <a:p>
            <a:r>
              <a:rPr lang="ru-RU" dirty="0" smtClean="0"/>
              <a:t>    Консультация для родителей</a:t>
            </a:r>
          </a:p>
          <a:p>
            <a:r>
              <a:rPr lang="ru-RU" dirty="0" smtClean="0"/>
              <a:t>    Что такое безопасная дорога исследование</a:t>
            </a:r>
          </a:p>
          <a:p>
            <a:r>
              <a:rPr lang="ru-RU" dirty="0" smtClean="0"/>
              <a:t>    Давно ли люди пользуются дорожными знаками          	исследование</a:t>
            </a:r>
          </a:p>
          <a:p>
            <a:r>
              <a:rPr lang="ru-RU" dirty="0" smtClean="0"/>
              <a:t>     Безопасна ли моя дорога в школу исследование</a:t>
            </a:r>
          </a:p>
          <a:p>
            <a:r>
              <a:rPr lang="ru-RU" dirty="0"/>
              <a:t> </a:t>
            </a:r>
            <a:r>
              <a:rPr lang="ru-RU" dirty="0" smtClean="0"/>
              <a:t>    Необычные дорожные знаки исследование</a:t>
            </a:r>
          </a:p>
          <a:p>
            <a:r>
              <a:rPr lang="ru-RU" dirty="0" smtClean="0"/>
              <a:t>     Презентация «Необычные дорожные знаки со всей Планеты»</a:t>
            </a:r>
          </a:p>
          <a:p>
            <a:r>
              <a:rPr lang="ru-RU" dirty="0" smtClean="0"/>
              <a:t>     Презентация «ЛЕГО дорога»</a:t>
            </a:r>
          </a:p>
          <a:p>
            <a:r>
              <a:rPr lang="ru-RU" dirty="0" smtClean="0"/>
              <a:t>     Лист самооценки </a:t>
            </a:r>
          </a:p>
          <a:p>
            <a:r>
              <a:rPr lang="ru-RU" dirty="0"/>
              <a:t> </a:t>
            </a:r>
            <a:r>
              <a:rPr lang="ru-RU" dirty="0" smtClean="0"/>
              <a:t>    Благодарность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9915" y="10543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Творческое название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620688"/>
            <a:ext cx="61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«Правила дорожные детям знать положено»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7133"/>
            <a:ext cx="2690161" cy="44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Светофоры | Светофор, Детский сад письмо обучение, Словарны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44" y="2067238"/>
            <a:ext cx="2432643" cy="46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785926"/>
            <a:ext cx="2286016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42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21429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Библиография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8794" y="1582341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Книга «Правила дорожного движения для детей» Алиса </a:t>
            </a:r>
            <a:r>
              <a:rPr lang="ru-RU" dirty="0" smtClean="0"/>
              <a:t>Бочко, г. Москва, «Просвещение», 2001 г.</a:t>
            </a:r>
            <a:endParaRPr lang="ru-RU" dirty="0"/>
          </a:p>
          <a:p>
            <a:r>
              <a:rPr lang="ru-RU" dirty="0"/>
              <a:t>Галина </a:t>
            </a:r>
            <a:r>
              <a:rPr lang="ru-RU" dirty="0" smtClean="0"/>
              <a:t>Шалаева «Правила </a:t>
            </a:r>
            <a:r>
              <a:rPr lang="ru-RU" dirty="0"/>
              <a:t>дорожного движения для воспитанных </a:t>
            </a:r>
            <a:r>
              <a:rPr lang="ru-RU" dirty="0" smtClean="0"/>
              <a:t>детей», г. Москва, «Просвещение», 2006 г.</a:t>
            </a:r>
            <a:endParaRPr lang="ru-RU" dirty="0"/>
          </a:p>
          <a:p>
            <a:r>
              <a:rPr lang="ru-RU" dirty="0"/>
              <a:t>Подробнее: https://www.labirint.ru/books/211530/</a:t>
            </a:r>
          </a:p>
          <a:p>
            <a:r>
              <a:rPr lang="ru-RU" dirty="0" smtClean="0"/>
              <a:t>«Правила </a:t>
            </a:r>
            <a:r>
              <a:rPr lang="ru-RU" dirty="0"/>
              <a:t>дорожного движения для </a:t>
            </a:r>
            <a:r>
              <a:rPr lang="ru-RU" dirty="0" smtClean="0"/>
              <a:t>детей» </a:t>
            </a:r>
            <a:r>
              <a:rPr lang="ru-RU" dirty="0"/>
              <a:t>Художник: Лемко Д. М., Бондаренко М., Рюмина М.  все</a:t>
            </a:r>
          </a:p>
          <a:p>
            <a:r>
              <a:rPr lang="ru-RU" dirty="0"/>
              <a:t>Редактор: Терентьева Н. Издательство: Стрекоза, 2014 г.</a:t>
            </a:r>
          </a:p>
          <a:p>
            <a:r>
              <a:rPr lang="ru-RU" dirty="0"/>
              <a:t>Подробнее: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www.labirint.ru/books/194549/</a:t>
            </a:r>
            <a:endParaRPr lang="ru-RU" dirty="0" smtClean="0"/>
          </a:p>
          <a:p>
            <a:r>
              <a:rPr lang="ru-RU" dirty="0" smtClean="0"/>
              <a:t>Давидчук А. Н. «Развитие у дошкольников конструктивного творчества», г. Москва, «Просвещение», 2001 г.</a:t>
            </a:r>
            <a:endParaRPr lang="ru-RU" dirty="0"/>
          </a:p>
          <a:p>
            <a:pPr lvl="0"/>
            <a:r>
              <a:rPr lang="ru-RU" dirty="0" smtClean="0"/>
              <a:t>Комарова Л. Г. «Строим из ЛЕГО», Линка-Прис, г. Москва, 2006 г.</a:t>
            </a:r>
          </a:p>
          <a:p>
            <a:pPr lvl="0"/>
            <a:r>
              <a:rPr lang="ru-RU" dirty="0" smtClean="0"/>
              <a:t>Интернет ресурсы: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4"/>
              </a:rPr>
              <a:t>://zaist.ru/news/vsyakaya_vsyachina/verstovye_stolby/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9.10 2019год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7"/>
            <a:ext cx="2143108" cy="5143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6562" y="72458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Типология проекта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898880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r>
              <a:rPr lang="ru-RU" sz="3200" dirty="0" smtClean="0"/>
              <a:t>Краткосрочный </a:t>
            </a:r>
          </a:p>
          <a:p>
            <a:r>
              <a:rPr lang="ru-RU" sz="3200" dirty="0" smtClean="0"/>
              <a:t>     Междисциплинарный</a:t>
            </a:r>
          </a:p>
          <a:p>
            <a:r>
              <a:rPr lang="ru-RU" sz="3200" dirty="0" smtClean="0"/>
              <a:t>     Практико-ориентированный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7823"/>
            <a:ext cx="5525236" cy="414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1828800" cy="4572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26764" y="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Участники проекта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1633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Дети старшего дошкольного возраста Родители </a:t>
            </a:r>
          </a:p>
          <a:p>
            <a:r>
              <a:rPr lang="ru-RU" sz="3200" dirty="0" smtClean="0"/>
              <a:t>Воспитатель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9" y="1501162"/>
            <a:ext cx="6111850" cy="459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500438"/>
            <a:ext cx="1757362" cy="3357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428604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Аннотация проекта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500174"/>
            <a:ext cx="70723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Проектная деятельность направлена:            -</a:t>
            </a:r>
            <a:r>
              <a:rPr lang="ru-RU" sz="2800" dirty="0" smtClean="0"/>
              <a:t>на ознакомление детей с правилами дорожного движения;                                          -на развитие способностей к конструктивной деятельности и техническому творчеству дошкольников 5–6 лет с помощью легоконструирования;</a:t>
            </a:r>
          </a:p>
          <a:p>
            <a:r>
              <a:rPr lang="ru-RU" sz="2800" dirty="0" smtClean="0"/>
              <a:t>-на воспитание навыков личной безопасности;                                                           - получение навыка исследовательской деятельности.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ds24.snzsite.ru/images/2015-2016/0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5"/>
            <a:ext cx="2000232" cy="5072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144308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	Цели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186" y="913749"/>
            <a:ext cx="43793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hlinkClick r:id="rId3" action="ppaction://hlinksldjump"/>
              </a:rPr>
              <a:t>Образовательная</a:t>
            </a:r>
            <a:endParaRPr lang="ru-RU" sz="3200" dirty="0" smtClean="0"/>
          </a:p>
          <a:p>
            <a:endParaRPr lang="ru-RU" sz="32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hlinkClick r:id="rId4" action="ppaction://hlinksldjump"/>
              </a:rPr>
              <a:t>Воспитательная</a:t>
            </a:r>
            <a:endParaRPr lang="ru-RU" sz="3200" dirty="0" smtClean="0"/>
          </a:p>
          <a:p>
            <a:endParaRPr lang="ru-RU" sz="32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dirty="0" smtClean="0">
                <a:hlinkClick r:id="rId5" action="ppaction://hlinksldjump"/>
              </a:rPr>
              <a:t> Развивающая</a:t>
            </a:r>
            <a:endParaRPr lang="ru-RU" sz="3200" dirty="0"/>
          </a:p>
        </p:txBody>
      </p:sp>
      <p:sp>
        <p:nvSpPr>
          <p:cNvPr id="2" name="Облако 1">
            <a:hlinkClick r:id="rId3" action="ppaction://hlinksldjump"/>
          </p:cNvPr>
          <p:cNvSpPr/>
          <p:nvPr/>
        </p:nvSpPr>
        <p:spPr>
          <a:xfrm>
            <a:off x="7596336" y="5805264"/>
            <a:ext cx="1008112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1" y="1556792"/>
            <a:ext cx="2559311" cy="34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Образовательная цель и задачи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28800"/>
            <a:ext cx="8103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Формировать у детей чувство ответственности за своё поведение на дороге. 	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П</a:t>
            </a:r>
            <a:r>
              <a:rPr lang="ru-RU" sz="2800" dirty="0" smtClean="0"/>
              <a:t>ознакомить </a:t>
            </a:r>
            <a:r>
              <a:rPr lang="ru-RU" sz="2800" dirty="0"/>
              <a:t>с  </a:t>
            </a:r>
            <a:r>
              <a:rPr lang="ru-RU" sz="2800" dirty="0" smtClean="0"/>
              <a:t>необычными дорожными знаками </a:t>
            </a:r>
            <a:r>
              <a:rPr lang="ru-RU" sz="2800" dirty="0"/>
              <a:t>со всей </a:t>
            </a:r>
            <a:r>
              <a:rPr lang="ru-RU" sz="2800" dirty="0" smtClean="0"/>
              <a:t>планеты.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Расширять представления детей о значимости правил дорожного движения.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Познакомить </a:t>
            </a:r>
            <a:r>
              <a:rPr lang="ru-RU" sz="2800" dirty="0"/>
              <a:t>детей </a:t>
            </a:r>
            <a:r>
              <a:rPr lang="ru-RU" sz="2800" dirty="0" smtClean="0"/>
              <a:t>со способами определения безопасного пути в школу.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Формировать умение собирать различные постройки из конструктора по схемам.</a:t>
            </a:r>
            <a:endParaRPr lang="ru-RU" sz="2800" dirty="0"/>
          </a:p>
        </p:txBody>
      </p:sp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7164288" y="5661248"/>
            <a:ext cx="1296144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0004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Воспитательная цель и задачи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12776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формирование  познавательно - исследовательской деятельности в процессе их знакомства с </a:t>
            </a:r>
            <a:r>
              <a:rPr lang="ru-RU" sz="2800" dirty="0" smtClean="0"/>
              <a:t>историей дорожных знаков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воспитывать </a:t>
            </a:r>
            <a:r>
              <a:rPr lang="ru-RU" sz="2800" dirty="0"/>
              <a:t>интерес к изучению </a:t>
            </a:r>
            <a:r>
              <a:rPr lang="ru-RU" sz="2800" dirty="0" smtClean="0"/>
              <a:t>правил дорожного движения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формировать </a:t>
            </a:r>
            <a:r>
              <a:rPr lang="ru-RU" sz="2800" dirty="0"/>
              <a:t>навык </a:t>
            </a:r>
            <a:r>
              <a:rPr lang="ru-RU" sz="2800" dirty="0" smtClean="0"/>
              <a:t>грамотного определения  безопасного пути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мотивировать детей к исследовательской, конструктивной и изобретательской деятельности на всех этапах проекта через решение заданий технической</a:t>
            </a:r>
          </a:p>
          <a:p>
            <a:pPr marL="457200" indent="-457200"/>
            <a:r>
              <a:rPr lang="ru-RU" sz="2800" dirty="0" smtClean="0"/>
              <a:t>      направленности.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/>
          </a:p>
        </p:txBody>
      </p:sp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7092280" y="5589240"/>
            <a:ext cx="1152128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2261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Развивающая цель и задачи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700808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совершенствование умения устанавливать связь между разнообразием </a:t>
            </a:r>
            <a:r>
              <a:rPr lang="ru-RU" sz="2800" dirty="0" smtClean="0"/>
              <a:t>дорожных знаков и </a:t>
            </a:r>
            <a:r>
              <a:rPr lang="ru-RU" sz="2800" dirty="0"/>
              <a:t>потребностью в них человека.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развить  свою любознательность в процессе знакомства с различными видами </a:t>
            </a:r>
            <a:r>
              <a:rPr lang="ru-RU" sz="2800" dirty="0" smtClean="0"/>
              <a:t>дорожных знаков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/>
              <a:t>совершенствовать мыслительные операции детей по </a:t>
            </a:r>
            <a:r>
              <a:rPr lang="ru-RU" sz="2800" dirty="0" smtClean="0"/>
              <a:t>способам определения безопасного пути в школу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 формировать умение выдвигать и</a:t>
            </a:r>
          </a:p>
          <a:p>
            <a:pPr marL="285750" indent="-285750"/>
            <a:r>
              <a:rPr lang="ru-RU" sz="2800" dirty="0" smtClean="0"/>
              <a:t>    защищать свои творческие идеи.</a:t>
            </a:r>
            <a:endParaRPr lang="ru-RU" sz="2800" dirty="0"/>
          </a:p>
        </p:txBody>
      </p:sp>
      <p:sp>
        <p:nvSpPr>
          <p:cNvPr id="3" name="Облако 2">
            <a:hlinkClick r:id="rId2" action="ppaction://hlinksldjump"/>
          </p:cNvPr>
          <p:cNvSpPr/>
          <p:nvPr/>
        </p:nvSpPr>
        <p:spPr>
          <a:xfrm>
            <a:off x="7308304" y="5445224"/>
            <a:ext cx="1080120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1027</Words>
  <Application>Microsoft Office PowerPoint</Application>
  <PresentationFormat>Экран (4:3)</PresentationFormat>
  <Paragraphs>172</Paragraphs>
  <Slides>20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детский сад</cp:lastModifiedBy>
  <cp:revision>113</cp:revision>
  <dcterms:created xsi:type="dcterms:W3CDTF">2018-04-15T04:37:39Z</dcterms:created>
  <dcterms:modified xsi:type="dcterms:W3CDTF">2020-10-21T09:27:12Z</dcterms:modified>
</cp:coreProperties>
</file>