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0" r:id="rId5"/>
    <p:sldId id="263" r:id="rId6"/>
    <p:sldId id="257" r:id="rId7"/>
    <p:sldId id="262" r:id="rId8"/>
    <p:sldId id="265" r:id="rId9"/>
    <p:sldId id="271" r:id="rId10"/>
    <p:sldId id="270" r:id="rId11"/>
    <p:sldId id="267" r:id="rId12"/>
    <p:sldId id="269" r:id="rId13"/>
    <p:sldId id="266" r:id="rId14"/>
    <p:sldId id="268" r:id="rId15"/>
    <p:sldId id="286" r:id="rId16"/>
    <p:sldId id="285" r:id="rId17"/>
    <p:sldId id="284" r:id="rId18"/>
    <p:sldId id="283" r:id="rId19"/>
    <p:sldId id="275" r:id="rId20"/>
    <p:sldId id="274" r:id="rId21"/>
    <p:sldId id="279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60"/>
  </p:normalViewPr>
  <p:slideViewPr>
    <p:cSldViewPr>
      <p:cViewPr varScale="1">
        <p:scale>
          <a:sx n="65" d="100"/>
          <a:sy n="65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&#1079;&#1072;&#1075;&#1072;&#1076;&#1082;&#1080;%20&#1087;&#1088;&#1086;%20&#1095;&#1072;&#1089;&#1099;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0;&#1086;&#1085;&#1089;&#1091;&#1083;&#1100;&#1090;&#1072;&#1094;&#1080;&#1103;%20&#1076;&#1083;&#1103;%20&#1088;&#1086;&#1076;&#1080;&#1090;&#1077;&#1083;&#1077;&#1081;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&#1044;&#1077;&#1076;&#1072;&#1082;&#1090;&#1080;&#1095;&#1077;&#1089;&#1082;&#1080;&#1077;%20&#1084;&#1072;&#1090;&#1077;&#1088;&#1080;&#1072;&#1083;&#1099;/&#1079;&#1072;&#1076;&#1072;&#1085;&#1080;&#1077;%20&#1042;&#1077;&#1089;&#1105;&#1083;&#1099;&#1077;%20&#1095;&#1072;&#1089;&#1080;&#1082;&#1080;.doc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ki.rdf.ru/item/79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5;&#1077;&#1086;&#1073;&#1099;&#1095;&#1085;&#1099;&#1077;%20&#1095;&#1072;&#1089;&#1099;.pptx" TargetMode="External"/><Relationship Id="rId7" Type="http://schemas.openxmlformats.org/officeDocument/2006/relationships/hyperlink" Target="../&#1044;&#1077;&#1076;&#1072;&#1082;&#1090;&#1080;&#1095;&#1077;&#1089;&#1082;&#1080;&#1077;%20&#1084;&#1072;&#1090;&#1077;&#1088;&#1080;&#1072;&#1083;&#1099;/&#1082;&#1088;&#1072;&#1089;&#1074;&#1086;&#1088;&#1076;.xls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../&#1044;&#1077;&#1076;&#1072;&#1082;&#1090;&#1080;&#1095;&#1077;&#1089;&#1082;&#1080;&#1077;%20&#1084;&#1072;&#1090;&#1077;&#1088;&#1080;&#1072;&#1083;&#1099;/&#1056;&#1072;&#1079;&#1074;&#1080;&#1074;&#1072;&#1102;&#1097;&#1077;&#1077;%20&#1087;&#1086;&#1089;&#1086;&#1073;&#1080;&#1077;%20&#1063;&#1072;&#1089;&#1086;&#1074;&#1097;&#1080;&#1082;.docx" TargetMode="External"/><Relationship Id="rId5" Type="http://schemas.openxmlformats.org/officeDocument/2006/relationships/hyperlink" Target="../&#1044;&#1077;&#1076;&#1072;&#1082;&#1090;&#1080;&#1095;&#1077;&#1089;&#1082;&#1080;&#1077;%20&#1084;&#1072;&#1090;&#1077;&#1088;&#1080;&#1072;&#1083;&#1099;/&#1079;&#1072;&#1076;&#1072;&#1085;&#1080;&#1077;%20&#1042;&#1077;&#1089;&#1105;&#1083;&#1099;&#1077;%20&#1095;&#1072;&#1089;&#1080;&#1082;&#1080;.docx" TargetMode="External"/><Relationship Id="rId4" Type="http://schemas.openxmlformats.org/officeDocument/2006/relationships/hyperlink" Target="../&#1044;&#1077;&#1076;&#1072;&#1082;&#1090;&#1080;&#1095;&#1077;&#1089;&#1082;&#1080;&#1077;%20&#1084;&#1072;&#1090;&#1077;&#1088;&#1080;&#1072;&#1083;&#1099;/&#1088;&#1072;&#1079;&#1074;&#1080;&#1074;&#1072;&#1102;&#1097;&#1072;&#1103;%20&#1080;&#1075;&#1088;&#1072;%20&#1040;%20&#1085;&#1091;%20&#1082;&#1072;%20&#1087;&#1088;&#1086;&#1095;&#1080;&#1090;&#1072;&#1081;.docx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1050;&#1072;&#1088;&#1090;&#1072;%20&#1089;&#1072;&#1084;&#1086;&#1085;&#1072;&#1073;&#1083;&#1102;&#1076;&#1077;&#1085;&#1080;&#1103;.docx" TargetMode="External"/><Relationship Id="rId3" Type="http://schemas.openxmlformats.org/officeDocument/2006/relationships/hyperlink" Target="&#1073;&#1091;&#1082;&#1083;&#1077;&#1090;.pub" TargetMode="External"/><Relationship Id="rId7" Type="http://schemas.openxmlformats.org/officeDocument/2006/relationships/hyperlink" Target="&#1051;&#1080;&#1089;&#1090;%20&#1089;&#1072;&#1084;&#1086;&#1086;&#1094;&#1077;&#1085;&#1082;&#1080;.doc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2;&#1077;&#1090;&#1086;&#1076;&#1080;&#1095;&#1077;&#1089;&#1082;&#1080;&#1077;%20&#1084;&#1072;&#1090;&#1077;&#1088;&#1080;&#1072;&#1083;&#1099;/&#1058;&#1077;&#1093;&#1085;&#1086;&#1083;&#1086;&#1075;&#1080;&#1095;&#1077;&#1089;&#1082;&#1072;&#1103;%20&#1082;&#1072;&#1088;&#1090;&#1072;%20&#1082;%20&#1079;&#1072;&#1085;&#1103;&#1090;&#1080;&#1102;%20&#1087;&#1086;%20&#1083;&#1077;&#1075;&#1086;%20&#1082;&#1086;&#1085;&#1089;&#1090;&#1088;&#1091;&#1080;&#1088;&#1086;&#1074;&#1072;&#1085;&#1080;&#1102;%20&#1084;&#1085;&#1086;&#1075;&#1086;&#1101;&#1090;&#1072;&#1078;&#1085;&#1099;&#1077;%20&#1076;&#1086;&#1084;&#1072;.docx" TargetMode="External"/><Relationship Id="rId5" Type="http://schemas.openxmlformats.org/officeDocument/2006/relationships/hyperlink" Target="19.&#1041;&#1083;&#1072;&#1075;&#1086;&#1076;&#1072;&#1088;&#1085;&#1086;&#1089;&#1090;&#1100;.pub" TargetMode="External"/><Relationship Id="rId4" Type="http://schemas.openxmlformats.org/officeDocument/2006/relationships/hyperlink" Target="&#1050;&#1072;&#1083;&#1077;&#1085;&#1076;&#1072;&#1088;&#1100;%20&#1063;&#1091;&#1076;&#1086;%20-%20&#1076;&#1086;&#1084;&#1072;.pu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77;&#1089;&#1082;&#1080;&#1077;%20&#1084;&#1072;&#1090;&#1077;&#1088;&#1080;&#1072;&#1083;&#1099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0;&#1076;&#1072;&#1082;&#1090;&#1080;&#1095;&#1077;&#1089;&#1082;&#1080;&#1077;%20&#1084;&#1072;&#1090;&#1077;&#1088;&#1080;&#1072;&#1083;&#1099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2;-&#1103;.&#1088;&#1092;/Portfolio/88/" TargetMode="External"/><Relationship Id="rId7" Type="http://schemas.openxmlformats.org/officeDocument/2006/relationships/hyperlink" Target="http://vsenichego.ru/?p=488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&#1053;&#1077;&#1073;&#1086;&#1089;&#1082;&#1088;&#1105;&#1073;" TargetMode="External"/><Relationship Id="rId5" Type="http://schemas.openxmlformats.org/officeDocument/2006/relationships/hyperlink" Target="http://www.7gy.ru/shkola/okruzhajuschii-mir/945-starinnye-traditsionnye-zhilishcha-raznykh-narodov.html" TargetMode="External"/><Relationship Id="rId4" Type="http://schemas.openxmlformats.org/officeDocument/2006/relationships/hyperlink" Target="https://kvartira.mirtesen.ru/blog/43282579526/Traditsionnyie-zhilischa-narodov-mir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60" y="-79123"/>
            <a:ext cx="9171743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548680"/>
            <a:ext cx="7488832" cy="286756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Многоэтажные дома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120" y="5085184"/>
            <a:ext cx="7269360" cy="1512168"/>
          </a:xfrm>
        </p:spPr>
        <p:txBody>
          <a:bodyPr/>
          <a:lstStyle/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</a:rPr>
              <a:t>©Муниципальное   дошкольное образовательное учреждение детский сад № 57 </a:t>
            </a:r>
            <a:endParaRPr lang="ru-RU" sz="1400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город Рыбинск, </a:t>
            </a:r>
            <a:r>
              <a:rPr lang="ru-RU" sz="1400" dirty="0" smtClean="0">
                <a:solidFill>
                  <a:schemeClr val="tx1"/>
                </a:solidFill>
              </a:rPr>
              <a:t>2019г</a:t>
            </a:r>
            <a:endParaRPr lang="ru-RU" sz="14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Маравская Анна Михайловна, воспитатель </a:t>
            </a:r>
          </a:p>
          <a:p>
            <a:pPr lvl="0">
              <a:defRPr/>
            </a:pPr>
            <a:r>
              <a:rPr lang="ru-RU" sz="1400" smtClean="0">
                <a:solidFill>
                  <a:schemeClr val="tx1"/>
                </a:solidFill>
              </a:rPr>
              <a:t>Новикова </a:t>
            </a:r>
            <a:r>
              <a:rPr lang="ru-RU" sz="1400" dirty="0" smtClean="0">
                <a:solidFill>
                  <a:schemeClr val="tx1"/>
                </a:solidFill>
              </a:rPr>
              <a:t>Елена </a:t>
            </a:r>
            <a:r>
              <a:rPr lang="ru-RU" sz="1400" dirty="0" smtClean="0">
                <a:solidFill>
                  <a:schemeClr val="tx1"/>
                </a:solidFill>
              </a:rPr>
              <a:t>Николаевна</a:t>
            </a:r>
            <a:r>
              <a:rPr lang="ru-RU" sz="1400" dirty="0" smtClean="0">
                <a:solidFill>
                  <a:schemeClr val="tx1"/>
                </a:solidFill>
              </a:rPr>
              <a:t>, воспитатель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802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Desktop\mpumalanga-helicopter-sky-background-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3"/>
            <a:ext cx="917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6421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цель и задачи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*совершенствование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устанавливать связь между разнообразием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потребностью в них человека.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любознательность в процессе знакомства с различными видами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активному вовлечению родителей в совместную деятельность с ребёнком в условиях семьи и детского сада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60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-9507" y="-25152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640960" cy="2232249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Основополагающий вопрос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время изменило жилище человека?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94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0" y="0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280920" cy="1584175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645024"/>
            <a:ext cx="5688632" cy="23538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нужны многоэтажные дома?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нюта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669738" cy="2925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94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Desktop\mpumalanga-helicopter-sky-background-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3"/>
            <a:ext cx="917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421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вопросы и темы исследований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48536"/>
              </p:ext>
            </p:extLst>
          </p:nvPr>
        </p:nvGraphicFramePr>
        <p:xfrm>
          <a:off x="899592" y="1700808"/>
          <a:ext cx="7560840" cy="409419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780420"/>
                <a:gridCol w="3780420"/>
              </a:tblGrid>
              <a:tr h="1248316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 людям многоэтажные дома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Дома в жизни человека.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99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 появились первые многоэтажные дома?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первого многоэтажного дома.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51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каких домах живёт человек?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Какие бывают жилища.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251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построить </a:t>
                      </a:r>
                      <a:r>
                        <a:rPr lang="ru-RU" sz="24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 самим?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нам стоит дом построить.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267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0" y="-14270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18648" cy="1440159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861048"/>
            <a:ext cx="6048672" cy="259228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5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5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Подготовительный</a:t>
            </a:r>
            <a:endParaRPr lang="ru-RU" sz="5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5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Проектировочный</a:t>
            </a:r>
            <a:endParaRPr lang="ru-RU" sz="5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5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Практический</a:t>
            </a:r>
            <a:endParaRPr lang="ru-RU" sz="5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5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Заключительный</a:t>
            </a:r>
            <a:endParaRPr lang="ru-RU" sz="5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5122" name="Picture 2" descr="C:\Users\анюта\Desktop\yaponiya-nebo-oblaka-dom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70824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94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Desktop\mpumalanga-helicopter-sky-background-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75" y="0"/>
            <a:ext cx="917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001056" cy="10826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(2 дня)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5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Цель: создание условий для вовлечения детей в проект, мотивация к участию</a:t>
            </a:r>
          </a:p>
          <a:p>
            <a:pPr>
              <a:spcBef>
                <a:spcPct val="0"/>
              </a:spcBef>
              <a:defRPr/>
            </a:pPr>
            <a:endParaRPr lang="ru-RU" alt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65453"/>
              </p:ext>
            </p:extLst>
          </p:nvPr>
        </p:nvGraphicFramePr>
        <p:xfrm>
          <a:off x="500034" y="1714488"/>
          <a:ext cx="8223280" cy="460193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52339"/>
                <a:gridCol w="2629847"/>
                <a:gridCol w="2741094"/>
              </a:tblGrid>
              <a:tr h="39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Педагог</a:t>
                      </a:r>
                      <a:endParaRPr lang="ru-RU" sz="1800" dirty="0"/>
                    </a:p>
                  </a:txBody>
                  <a:tcPr marL="91436" marR="91436" marT="45695" marB="4569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воспитанники</a:t>
                      </a:r>
                      <a:endParaRPr lang="ru-RU" sz="1800" dirty="0"/>
                    </a:p>
                  </a:txBody>
                  <a:tcPr marL="91436" marR="91436" marT="45695" marB="4569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родители</a:t>
                      </a:r>
                      <a:endParaRPr lang="ru-RU" sz="1800" dirty="0"/>
                    </a:p>
                  </a:txBody>
                  <a:tcPr marL="91436" marR="91436" marT="45695" marB="45695">
                    <a:solidFill>
                      <a:srgbClr val="0070C0"/>
                    </a:solidFill>
                  </a:tcPr>
                </a:tc>
              </a:tr>
              <a:tr h="38589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Вызвать интерес детей и родителей к теме проекта.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Планирование деятельности группы и каждого ребенка учетом проявленного интереса к теме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Просмотр мультфильма «Домик</a:t>
                      </a:r>
                      <a:r>
                        <a:rPr lang="ru-RU" sz="1400" baseline="0" dirty="0" smtClean="0"/>
                        <a:t>  на колёсиках» </a:t>
                      </a:r>
                      <a:r>
                        <a:rPr lang="ru-RU" sz="1400" dirty="0" smtClean="0"/>
                        <a:t>Задание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«Разложи</a:t>
                      </a:r>
                      <a:r>
                        <a:rPr lang="ru-RU" sz="1400" baseline="0" dirty="0" smtClean="0"/>
                        <a:t> по порядку</a:t>
                      </a:r>
                      <a:r>
                        <a:rPr lang="ru-RU" sz="1400" dirty="0" smtClean="0"/>
                        <a:t>»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hlinkClick r:id="rId3" action="ppaction://hlinkpres?slideindex=1&amp;slidetitle="/>
                        </a:rPr>
                        <a:t>Загадки</a:t>
                      </a:r>
                      <a:endParaRPr lang="ru-R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Подбор материала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для организации</a:t>
                      </a:r>
                      <a:r>
                        <a:rPr lang="ru-RU" sz="1400" baseline="0" dirty="0" smtClean="0"/>
                        <a:t> виртуальной экскурсии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Познакомить с различными схемами постройки из Лего конструктора</a:t>
                      </a:r>
                      <a:endParaRPr lang="ru-RU" sz="1400" dirty="0" smtClean="0"/>
                    </a:p>
                    <a:p>
                      <a:endParaRPr lang="ru-RU" sz="1800" dirty="0"/>
                    </a:p>
                  </a:txBody>
                  <a:tcPr marL="91436" marR="91436" marT="45695" marB="4569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Вхождение в проектную ситуацию.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Определение способов участия в решении проектной задачи.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Понимают и принимают схемы домов по Лего конструированию</a:t>
                      </a:r>
                      <a:endParaRPr lang="ru-RU" sz="1400" dirty="0"/>
                    </a:p>
                  </a:txBody>
                  <a:tcPr marL="91436" marR="91436" marT="45695" marB="4569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Заинтересовать данной темой своих детей.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hlinkClick r:id="rId4" action="ppaction://hlinkfile"/>
                        </a:rPr>
                        <a:t>Консультация для родителей.</a:t>
                      </a:r>
                      <a:endParaRPr lang="ru-R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ru-RU" sz="1400" baseline="0" dirty="0" smtClean="0"/>
                        <a:t>        Воспринимают условия проектной деятельности</a:t>
                      </a:r>
                      <a:endParaRPr lang="ru-R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Помогают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выявить отношение ребенка к теме проекта: «Многоэтажные</a:t>
                      </a:r>
                      <a:r>
                        <a:rPr lang="ru-RU" sz="1400" baseline="0" dirty="0" smtClean="0"/>
                        <a:t> дома»</a:t>
                      </a:r>
                      <a:endParaRPr lang="ru-RU" sz="1400" dirty="0"/>
                    </a:p>
                  </a:txBody>
                  <a:tcPr marL="91436" marR="91436" marT="45695" marB="4569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1472" y="592933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Результат: Дети и родители принимают  и понимают задачу, обеспечивают  готовность ребёнка  к участию в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639318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Desktop\mpumalanga-helicopter-sky-background-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3"/>
            <a:ext cx="917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9397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 этап ( 2 дня)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Цель: планирование  проектной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5" y="1500174"/>
          <a:ext cx="8143932" cy="39290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14644"/>
                <a:gridCol w="2714644"/>
                <a:gridCol w="2714644"/>
              </a:tblGrid>
              <a:tr h="4058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Педагог</a:t>
                      </a:r>
                      <a:endParaRPr lang="ru-RU" sz="1800" dirty="0"/>
                    </a:p>
                  </a:txBody>
                  <a:tcPr marT="45722" marB="4572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воспитанники</a:t>
                      </a:r>
                      <a:endParaRPr lang="ru-RU" sz="1800" dirty="0"/>
                    </a:p>
                  </a:txBody>
                  <a:tcPr marT="45722" marB="4572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родители</a:t>
                      </a:r>
                      <a:endParaRPr lang="ru-RU" sz="1800" dirty="0"/>
                    </a:p>
                  </a:txBody>
                  <a:tcPr marT="45722" marB="45722">
                    <a:solidFill>
                      <a:srgbClr val="0070C0"/>
                    </a:solidFill>
                  </a:tcPr>
                </a:tc>
              </a:tr>
              <a:tr h="35232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Обсуждает идеи по темам детских исследований.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Обсуждение проблемного вопроса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hlinkClick r:id="rId3" action="ppaction://hlinkfile"/>
                        </a:rPr>
                        <a:t>Задание «Разложи</a:t>
                      </a:r>
                      <a:r>
                        <a:rPr lang="ru-RU" sz="1400" baseline="0" dirty="0" smtClean="0">
                          <a:hlinkClick r:id="rId3" action="ppaction://hlinkfile"/>
                        </a:rPr>
                        <a:t> по полочкам</a:t>
                      </a:r>
                      <a:r>
                        <a:rPr lang="ru-RU" sz="1400" dirty="0" smtClean="0">
                          <a:hlinkClick r:id="rId3" action="ppaction://hlinkfile"/>
                        </a:rPr>
                        <a:t>» (1,2 задания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Просмотр презентации«Загадки</a:t>
                      </a:r>
                      <a:r>
                        <a:rPr lang="ru-RU" sz="1400" baseline="0" dirty="0" smtClean="0"/>
                        <a:t> про дома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Презентации</a:t>
                      </a:r>
                      <a:r>
                        <a:rPr lang="ru-RU" sz="1400" baseline="0" dirty="0" smtClean="0"/>
                        <a:t> «Дома народов мира»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hlinkClick r:id="rId4"/>
                        </a:rPr>
                        <a:t>https://viki.rdf.ru/item/795</a:t>
                      </a:r>
                      <a:r>
                        <a:rPr lang="ru-RU" sz="1400" baseline="0" dirty="0" smtClean="0"/>
                        <a:t> </a:t>
                      </a:r>
                      <a:endParaRPr lang="ru-RU" sz="16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Планируют свои действия, выдвигают предположения по учебным вопросам.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Выбирают способы установления истины предположений.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Составляют план исследований и определяют методы и приемы работы.</a:t>
                      </a:r>
                    </a:p>
                    <a:p>
                      <a:endParaRPr lang="ru-RU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Планируют и предполагают свою помощь в проведении исследования.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Знакомят детей с информацией</a:t>
                      </a:r>
                      <a:r>
                        <a:rPr lang="ru-RU" sz="1400" baseline="0" dirty="0" smtClean="0"/>
                        <a:t> в различных источниках </a:t>
                      </a:r>
                      <a:r>
                        <a:rPr lang="ru-RU" sz="1400" dirty="0" smtClean="0"/>
                        <a:t>по данной теме.</a:t>
                      </a:r>
                    </a:p>
                    <a:p>
                      <a:endParaRPr lang="ru-RU" sz="1800" dirty="0"/>
                    </a:p>
                  </a:txBody>
                  <a:tcPr marT="45722" marB="4572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585789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dirty="0" smtClean="0"/>
              <a:t>Результат: определение тем детских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1639318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Desktop\mpumalanga-helicopter-sky-background-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3"/>
            <a:ext cx="917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0001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 (4 дня)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Цель: приобретение практических знаний, умений  и навыков в процессе решения проектной задачи.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943477"/>
              </p:ext>
            </p:extLst>
          </p:nvPr>
        </p:nvGraphicFramePr>
        <p:xfrm>
          <a:off x="428596" y="1643050"/>
          <a:ext cx="7929587" cy="4571856"/>
        </p:xfrm>
        <a:graphic>
          <a:graphicData uri="http://schemas.openxmlformats.org/drawingml/2006/table">
            <a:tbl>
              <a:tblPr/>
              <a:tblGrid>
                <a:gridCol w="2642630"/>
                <a:gridCol w="2644327"/>
                <a:gridCol w="2642630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Педагог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воспитанники</a:t>
                      </a: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родители</a:t>
                      </a:r>
                    </a:p>
                  </a:txBody>
                  <a:tcPr marT="45684" marB="45684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136462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Создаёт условия для детских исследований.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Наблюдает, советует, направляет и контролирует деятельность детей и даёт консультации родителям.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 презентации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 action="ppaction://hlinkpres?slideindex=1&amp;slidetitle="/>
                        </a:rPr>
                        <a:t>«Небоскрёбы, Небоскрёбы»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file"/>
                        </a:rPr>
                        <a:t>Развивающая игра «Читай и узнавай»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 action="ppaction://hlinkfile"/>
                        </a:rPr>
                        <a:t>Задание «Разложи  по порядку»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 action="ppaction://hlinkfile"/>
                        </a:rPr>
                        <a:t>Развивающее пособие «Отгадай и назови»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 action="ppaction://hlinkfile"/>
                        </a:rPr>
                        <a:t>Кроссворд «Мой дом»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по схемам из Лего конструктора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Участие в оформлении продуктов проекта.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Самостоятельно  получают готовый продукт из Лего конструктора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Помогают детям сформулировать  содержание презентационных материалов.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6000769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dirty="0" smtClean="0"/>
              <a:t>Результат: демонстрация материалов по детским исследованиям</a:t>
            </a:r>
          </a:p>
        </p:txBody>
      </p:sp>
    </p:spTree>
    <p:extLst>
      <p:ext uri="{BB962C8B-B14F-4D97-AF65-F5344CB8AC3E}">
        <p14:creationId xmlns:p14="http://schemas.microsoft.com/office/powerpoint/2010/main" val="1639318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Desktop\mpumalanga-helicopter-sky-background-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93016" cy="9397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( 2 дня)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00010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dirty="0" smtClean="0"/>
              <a:t>Цель: выявление полученных знаний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5821"/>
              </p:ext>
            </p:extLst>
          </p:nvPr>
        </p:nvGraphicFramePr>
        <p:xfrm>
          <a:off x="428596" y="1500174"/>
          <a:ext cx="8143932" cy="423546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14644"/>
                <a:gridCol w="2714644"/>
                <a:gridCol w="2714644"/>
              </a:tblGrid>
              <a:tr h="60274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воспитанники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родители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0070C0"/>
                    </a:solidFill>
                  </a:tcPr>
                </a:tc>
              </a:tr>
              <a:tr h="36327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Итоговое оценивание результатов проектной деятельности.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Информирование родителей о результатах деятельности.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Буклет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hlinkClick r:id="rId4" action="ppaction://hlinkfile"/>
                        </a:rPr>
                        <a:t>Календарь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hlinkClick r:id="rId5" action="ppaction://hlinkfile"/>
                        </a:rPr>
                        <a:t>Благодарность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hlinkClick r:id="rId6" action="ppaction://hlinkfile"/>
                        </a:rPr>
                        <a:t>Проведение занятия по Лего конструированию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hlinkClick r:id="rId6" action="ppaction://hlinkfile"/>
                        </a:rPr>
                        <a:t>Методические материалы\Технологическая карта к занятию по лего конструированию многоэтажные дома.docx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Обеспечивает формирующее оценивание через проведение самооценки успешности ребёнка.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  <a:hlinkClick r:id="rId7" action="ppaction://hlinkfile"/>
                        </a:rPr>
                        <a:t>Лист самооценки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  <a:hlinkClick r:id="rId8" action="ppaction://hlinkfile"/>
                        </a:rPr>
                        <a:t>Карта самонаблюдения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Принимают участие в занятии, проявляют заинтересованность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Участвуют в обсуждении итогов реализации проекта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(круглый стол)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Закрепляют дома полученные результаты по строению домов из Лего конструктора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578645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dirty="0" smtClean="0"/>
              <a:t>Результат: презентация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1639318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0" y="0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1440159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пакет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345016" cy="223224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Методические материалы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3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-9507" y="-25152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260649"/>
            <a:ext cx="5544616" cy="288032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название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410983"/>
            <a:ext cx="6264696" cy="261030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Небоскрёбы,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небоскрёбы, 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 маленький такой…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нюта\Desktop\iF3LU63N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" y="1052736"/>
            <a:ext cx="3780421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55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0" y="17300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1440159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пакет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784976" cy="1752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Дидактические материалы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3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0" y="0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60649"/>
            <a:ext cx="8606760" cy="1453839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источники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286808" cy="435771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к-я.рф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Portfolio/88/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мая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*Статья многоэтажные дома и их строительство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https://kvartira.mirtesen.ru/blog/43282579526/Traditsionnyie-zhilischa-narodov-mira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мая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*Статья про небоскрёбы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http://www.7gy.ru/shkola/okruzhajuschii-mir/945-starinnye-traditsionnye-zhilishcha-raznykh-narodov.html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мая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* Интернет википедия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https://ru.wikipedia.org/wiki/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Небоскрёб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мая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*Статья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http://vsenichego.ru/?p=4882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мая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3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0" y="0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1440159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>
                <a:solidFill>
                  <a:srgbClr val="002060"/>
                </a:solidFill>
              </a:rPr>
              <a:t>Разработчики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920880" cy="288032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*©Муниципальное дошкольное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детский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№57, г Рыбинск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*Воспитатель: Маравская Анна Михайловна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*Воспитатель: Новикова Елена Николаевна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3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-25930" y="-243408"/>
            <a:ext cx="916993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8641"/>
            <a:ext cx="5976664" cy="1368151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700808"/>
            <a:ext cx="4824536" cy="48245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строить небоскрёбы,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небоскрёба вся страна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видна!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а, может, небоскрёбы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строят для того,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стоэтажном доме чтобы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 все до одного!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город в доме рядом,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 соседями дружны,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двор с фруктовым садом,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заборы не нужны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нюта\Desktop\iE1FE9I3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" y="1196752"/>
            <a:ext cx="370711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55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-9507" y="-25152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32657"/>
            <a:ext cx="6192688" cy="208823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проекта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6872808" cy="252028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*Междисциплинарный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*Практико-ориентированный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нюта\Desktop\ол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7" y="1172447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55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33842" y="0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16633"/>
            <a:ext cx="6048672" cy="3024336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7632848" cy="230425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*Дети старшего дошкольного возраста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*Родители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*Воспитатели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анюта\Desktop\iOB38B02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376"/>
            <a:ext cx="3455348" cy="2591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55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Desktop\mpumalanga-helicopter-sky-background-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3"/>
            <a:ext cx="917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512168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проекта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– это то, с чем связаны первые впечатления, представления ребенка об окружающем мире, дом – это родные и близкие ребёнка, его защита, его тепло и радость. Каждый дом по-своему уникален и неповторим. Он похож на шкатулку с драгоценностями, которая медленно открывается нашему взору по мере ознакомления с ним. А драгоценности - это чудесные здания и архитектурные сооружения, которые отличаются разнообразием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самобытностью.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Воспринимая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и архитектурные сооружения, дети получают сведения о внешних свойствах, их форме, величине, цвете, фактуре, т. е. участвуют почти все виды восприятия.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853248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469579_gallery.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-9507" y="-25152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5904656" cy="2232247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717032"/>
            <a:ext cx="6336704" cy="252028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Образовательная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Развивающая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Воспитательная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555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Desktop\mpumalanga-helicopter-sky-background-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" y="-102493"/>
            <a:ext cx="917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144016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цель и задачи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*формирование представления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разнообразии домов и построения их из Лего конструктора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-обогатить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разнообразии домов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-продолжить развивать умение работать по схемам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 детей умение работать на компьютере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67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Desktop\mpumalanga-helicopter-sky-background-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88" y="-171400"/>
            <a:ext cx="917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6421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цель и задачи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3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*развитие познавательной активности у детей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любознательность в процессе знакомства с различными видами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домов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мыслительные операции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при работе с Лего конструктором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60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946</Words>
  <Application>Microsoft Office PowerPoint</Application>
  <PresentationFormat>Экран (4:3)</PresentationFormat>
  <Paragraphs>163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Многоэтажные дома</vt:lpstr>
      <vt:lpstr>Творческое название</vt:lpstr>
      <vt:lpstr>Девиз</vt:lpstr>
      <vt:lpstr>Типология проекта</vt:lpstr>
      <vt:lpstr>Участники проекта</vt:lpstr>
      <vt:lpstr>Аннотация проекта</vt:lpstr>
      <vt:lpstr>Цели</vt:lpstr>
      <vt:lpstr>Образовательная цель и задачи</vt:lpstr>
      <vt:lpstr>Развивающая цель и задачи</vt:lpstr>
      <vt:lpstr>Воспитательная цель и задачи</vt:lpstr>
      <vt:lpstr>Основополагающий вопрос</vt:lpstr>
      <vt:lpstr>Проблемный вопрос</vt:lpstr>
      <vt:lpstr>Частные вопросы и темы исследований </vt:lpstr>
      <vt:lpstr>Этапы проекта</vt:lpstr>
      <vt:lpstr>Подготовительный этап (2 дня)</vt:lpstr>
      <vt:lpstr>Проектировочный этап ( 2 дня)</vt:lpstr>
      <vt:lpstr>Практический этап (4 дня)</vt:lpstr>
      <vt:lpstr>Заключительный этап ( 2 дня)</vt:lpstr>
      <vt:lpstr>Учебно-методический пакет</vt:lpstr>
      <vt:lpstr>Учебно-методический пакет</vt:lpstr>
      <vt:lpstr>Информационные источники</vt:lpstr>
      <vt:lpstr>Разработчики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Ирина</cp:lastModifiedBy>
  <cp:revision>36</cp:revision>
  <dcterms:created xsi:type="dcterms:W3CDTF">2018-05-13T12:19:29Z</dcterms:created>
  <dcterms:modified xsi:type="dcterms:W3CDTF">2020-10-22T10:26:51Z</dcterms:modified>
</cp:coreProperties>
</file>