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5" r:id="rId16"/>
    <p:sldId id="270" r:id="rId17"/>
    <p:sldId id="271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" Target="slide14.xml"/><Relationship Id="rId7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&#1042;&#1080;&#1079;&#1080;&#1090;&#1082;&#1072;%20&#1044;&#1057;%20&#8470;57.doc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hyperlink" Target="&#1076;&#1080;&#1076;.&#1084;&#1072;&#1090;&#1077;&#1088;&#1080;&#1072;&#1083;&#1099;%20&#1086;&#1089;&#1077;&#1085;&#1100;" TargetMode="External"/><Relationship Id="rId4" Type="http://schemas.openxmlformats.org/officeDocument/2006/relationships/hyperlink" Target="&#1084;&#1077;&#1090;&#1086;&#1076;&#1080;&#1095;&#1077;&#1089;&#1082;&#1080;&#1077;%20&#1076;&#1086;&#1082;&#1091;&#1084;&#1077;&#1085;&#1090;&#1099;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detskijsad/pasport-proekta-osen-v-gosti-k-nam-prishla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00042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«Осень – чудная пора»</a:t>
            </a:r>
          </a:p>
          <a:p>
            <a:endParaRPr lang="ru-RU" sz="48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4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Казачок блог 4 А класса: Уроки творчест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7" y="754172"/>
            <a:ext cx="6286544" cy="474653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0800000" flipV="1">
            <a:off x="357158" y="5738417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©Муниципальное   дошкольное образовательное учреждение детский сад № 57  </a:t>
            </a: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Воспитатель: Оглоблина Ирина Борисовна</a:t>
            </a: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г..Рыбинск, 2020г.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0"/>
            <a:ext cx="607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Основополагающий вопрос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00166" y="571480"/>
            <a:ext cx="6717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Осень - «унылая пора» или «очей очарованье»? </a:t>
            </a:r>
            <a:endParaRPr lang="ru-RU" sz="24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HP\Desktop\подгот гр  фото\20201013_110651.jpg"/>
          <p:cNvPicPr>
            <a:picLocks noChangeAspect="1" noChangeArrowheads="1"/>
          </p:cNvPicPr>
          <p:nvPr/>
        </p:nvPicPr>
        <p:blipFill>
          <a:blip r:embed="rId3" cstate="print"/>
          <a:srcRect t="15625" r="27344"/>
          <a:stretch>
            <a:fillRect/>
          </a:stretch>
        </p:blipFill>
        <p:spPr bwMode="auto">
          <a:xfrm>
            <a:off x="214282" y="1357298"/>
            <a:ext cx="4071934" cy="3546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HP\Desktop\подгот гр  фото\20201013_111333.jpg"/>
          <p:cNvPicPr>
            <a:picLocks noChangeAspect="1" noChangeArrowheads="1"/>
          </p:cNvPicPr>
          <p:nvPr/>
        </p:nvPicPr>
        <p:blipFill>
          <a:blip r:embed="rId4" cstate="print"/>
          <a:srcRect t="9375" r="10156"/>
          <a:stretch>
            <a:fillRect/>
          </a:stretch>
        </p:blipFill>
        <p:spPr bwMode="auto">
          <a:xfrm>
            <a:off x="4429123" y="1428736"/>
            <a:ext cx="4532617" cy="3429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0"/>
            <a:ext cx="521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Проблемный вопрос 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28662" y="642918"/>
            <a:ext cx="7286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        Почему осенние месяцы так называются?</a:t>
            </a:r>
            <a:endParaRPr lang="ru-RU" sz="24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HP\Desktop\подгот гр  фото\20200902_164709.jpg"/>
          <p:cNvPicPr>
            <a:picLocks noChangeAspect="1" noChangeArrowheads="1"/>
          </p:cNvPicPr>
          <p:nvPr/>
        </p:nvPicPr>
        <p:blipFill>
          <a:blip r:embed="rId3" cstate="print"/>
          <a:srcRect l="12500" t="5208" r="6250" b="7291"/>
          <a:stretch>
            <a:fillRect/>
          </a:stretch>
        </p:blipFill>
        <p:spPr bwMode="auto">
          <a:xfrm>
            <a:off x="428596" y="1357298"/>
            <a:ext cx="4357718" cy="3519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HP\Desktop\подгот гр  фото\20200901_102716-1.jpg"/>
          <p:cNvPicPr>
            <a:picLocks noChangeAspect="1" noChangeArrowheads="1"/>
          </p:cNvPicPr>
          <p:nvPr/>
        </p:nvPicPr>
        <p:blipFill>
          <a:blip r:embed="rId4"/>
          <a:srcRect t="7407" r="25925"/>
          <a:stretch>
            <a:fillRect/>
          </a:stretch>
        </p:blipFill>
        <p:spPr bwMode="auto">
          <a:xfrm>
            <a:off x="5129186" y="1285860"/>
            <a:ext cx="3586218" cy="4482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1"/>
            <a:ext cx="7572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Частные вопросы и темы                  исследований</a:t>
            </a:r>
            <a:endParaRPr lang="ru-RU" sz="36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42911" y="1285860"/>
          <a:ext cx="7786742" cy="192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8597"/>
                <a:gridCol w="3788145"/>
              </a:tblGrid>
              <a:tr h="96441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Сколько имён у осени?</a:t>
                      </a:r>
                      <a:endParaRPr lang="ru-RU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История названий: осенние месяца 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64413">
                <a:tc>
                  <a:txBody>
                    <a:bodyPr/>
                    <a:lstStyle/>
                    <a:p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Кто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придумал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названия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времён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года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Как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появились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времена</a:t>
                      </a: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года</a:t>
                      </a:r>
                      <a:endParaRPr lang="ru-RU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pic>
        <p:nvPicPr>
          <p:cNvPr id="5122" name="Picture 2" descr="C:\Users\HP\Desktop\подгот гр  фото\20200923_111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429000"/>
            <a:ext cx="3643338" cy="273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HP\Desktop\подгот гр  фото\20200903_114518.jpg"/>
          <p:cNvPicPr>
            <a:picLocks noChangeAspect="1" noChangeArrowheads="1"/>
          </p:cNvPicPr>
          <p:nvPr/>
        </p:nvPicPr>
        <p:blipFill>
          <a:blip r:embed="rId4" cstate="print"/>
          <a:srcRect l="10000" t="10000" r="16666" b="9999"/>
          <a:stretch>
            <a:fillRect/>
          </a:stretch>
        </p:blipFill>
        <p:spPr bwMode="auto">
          <a:xfrm>
            <a:off x="5500694" y="3357562"/>
            <a:ext cx="2143140" cy="3117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0"/>
            <a:ext cx="6215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3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Этапы проекта</a:t>
            </a:r>
            <a:endParaRPr lang="ru-RU" sz="36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8" name="AutoShape 2" descr="Долина сладостей - Белочка с орешка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20" name="AutoShape 4" descr="Долина сладостей - Белочка с орешка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57422" y="571480"/>
            <a:ext cx="4071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Подготовительный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Проектировочный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 Практический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 Заключительный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Desktop\подгот гр  фото\20201013_111317.jpg"/>
          <p:cNvPicPr>
            <a:picLocks noChangeAspect="1" noChangeArrowheads="1"/>
          </p:cNvPicPr>
          <p:nvPr/>
        </p:nvPicPr>
        <p:blipFill>
          <a:blip r:embed="rId7" cstate="print"/>
          <a:srcRect l="13281" t="15625" r="4687" b="11458"/>
          <a:stretch>
            <a:fillRect/>
          </a:stretch>
        </p:blipFill>
        <p:spPr bwMode="auto">
          <a:xfrm>
            <a:off x="357158" y="2357430"/>
            <a:ext cx="4500594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HP\Desktop\подгот гр  фото\20201019_1145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2357430"/>
            <a:ext cx="3929089" cy="2946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5-конечная звезда 8"/>
          <p:cNvSpPr/>
          <p:nvPr/>
        </p:nvSpPr>
        <p:spPr>
          <a:xfrm>
            <a:off x="7929586" y="5786454"/>
            <a:ext cx="857256" cy="7715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57224" y="0"/>
            <a:ext cx="6992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Подготовительный этап (2 дня)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57223" y="1397000"/>
          <a:ext cx="7429554" cy="4389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18"/>
                <a:gridCol w="2476518"/>
                <a:gridCol w="2476518"/>
              </a:tblGrid>
              <a:tr h="8753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Воспитанники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Родители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514089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Вызвать интерес детей и родителей к теме проекта.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Планирование деятельности группы и каждого ребенка учетом проявленного интереса к теме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Чтение и просмотр мультфильма «Мешок яблок» В.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Сутеева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Кроссворд «Осень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Вхождение в проектную ситуацию.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Определение способов участия в решении проектной задачи.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Заинтересовать данной темой своих детей.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Помочь выявить отношение ребенка к теме проекта: «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Осень-чудная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пора»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28662" y="714356"/>
            <a:ext cx="707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создание условий для вхождения в проект, мотивация к участию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5649684"/>
            <a:ext cx="7429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Результат: принята и понята  проектная задача, обеспечена готовность к проектной деятельности.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5-конечная звезда 7">
            <a:hlinkClick r:id="rId3" action="ppaction://hlinksldjump"/>
          </p:cNvPr>
          <p:cNvSpPr/>
          <p:nvPr/>
        </p:nvSpPr>
        <p:spPr>
          <a:xfrm>
            <a:off x="8229600" y="5857892"/>
            <a:ext cx="914400" cy="77152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0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Проектировочный этап  ( 2 дня)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57224" y="1357299"/>
          <a:ext cx="7429551" cy="4629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517"/>
                <a:gridCol w="2476517"/>
                <a:gridCol w="2476517"/>
              </a:tblGrid>
              <a:tr h="5827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Воспитанники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Родители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989290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Обсуждает идеи по темам детских исследований.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Обсуждение проблемного вопроса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Загадки про осень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Презентация 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«Осень золотая» 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Планируют свои действия, выдвигают предположения по учебным вопросам.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Выбирают способы установления истины предположений.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Составляют план исследований и определяют методы и приемы работы.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Планируют и предполагают свою помощь в проведении исследования.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Знакомят детей с художественной литературой по данной теме.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28662" y="857232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планирование деятельности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928662" y="6128572"/>
            <a:ext cx="7286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Результат: определены темы детских  исследований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5-конечная звезда 7">
            <a:hlinkClick r:id="rId2" action="ppaction://hlinksldjump"/>
          </p:cNvPr>
          <p:cNvSpPr/>
          <p:nvPr/>
        </p:nvSpPr>
        <p:spPr>
          <a:xfrm>
            <a:off x="8072462" y="5929330"/>
            <a:ext cx="857256" cy="771524"/>
          </a:xfrm>
          <a:prstGeom prst="star5">
            <a:avLst>
              <a:gd name="adj" fmla="val 22733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2910" y="0"/>
            <a:ext cx="685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Практический этап (2 дня)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57224" y="1357298"/>
          <a:ext cx="7358115" cy="4429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705"/>
                <a:gridCol w="2452705"/>
                <a:gridCol w="2452705"/>
              </a:tblGrid>
              <a:tr h="8654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Воспитанники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Родители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5636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Создаёт условия для детских исследований.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Наблюдает, советует, направляет и контролирует деятельность детей и даёт консультации родителям «Вода источник жизни»,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«Питьевая вода и здоровье ребёнка»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Пазлы</a:t>
                      </a: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Игра «А, ну-ка прочитай»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Кроссворд «Осень»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Загадки про осень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Помогают детям корректировать содержание презентационных материалов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85786" y="571480"/>
            <a:ext cx="7215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приобретение практических знаний, умений, навыков в процессе решения проектной задачи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857224" y="5766746"/>
            <a:ext cx="735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Результат: отчёт с демонстрацией материалов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5-конечная звезда 7">
            <a:hlinkClick r:id="rId3" action="ppaction://hlinksldjump"/>
          </p:cNvPr>
          <p:cNvSpPr/>
          <p:nvPr/>
        </p:nvSpPr>
        <p:spPr>
          <a:xfrm>
            <a:off x="8001024" y="5857892"/>
            <a:ext cx="928694" cy="78581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348" y="142852"/>
            <a:ext cx="7358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Заключительный этап (2 дня)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57223" y="1397000"/>
          <a:ext cx="7500990" cy="4177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/>
                <a:gridCol w="2500330"/>
                <a:gridCol w="2500330"/>
              </a:tblGrid>
              <a:tr h="817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Педагоги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Воспитанники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Родители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3263342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Итоговое оценивание результатов проектной деятельности.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Информирование родителей о результатах деятельности.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Благодарность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Представление выставки «Что нам осень принесла»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Выпуск фотогазеты «Осень»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Лист самооценки 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Участвуют в обсуждении итогов реализации проекта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(круглый стол)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85786" y="1000108"/>
            <a:ext cx="74295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Цель: подготовка мероприятия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5691157"/>
            <a:ext cx="7500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Результат: оценка результатов проекта «Осень – чудная пора»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5-конечная звезда 7">
            <a:hlinkClick r:id="rId3" action="ppaction://hlinksldjump"/>
          </p:cNvPr>
          <p:cNvSpPr/>
          <p:nvPr/>
        </p:nvSpPr>
        <p:spPr>
          <a:xfrm>
            <a:off x="8001024" y="5929330"/>
            <a:ext cx="928694" cy="785794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214290"/>
            <a:ext cx="4521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поделок</a:t>
            </a:r>
          </a:p>
          <a:p>
            <a:r>
              <a:rPr lang="ru-RU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  «Что нам осень подарила»</a:t>
            </a:r>
            <a:endParaRPr lang="ru-RU" sz="24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9190" y="214290"/>
            <a:ext cx="33968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Фотогазета</a:t>
            </a:r>
          </a:p>
          <a:p>
            <a:r>
              <a:rPr lang="ru-RU" sz="24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«Осень»</a:t>
            </a:r>
            <a:endParaRPr lang="ru-RU" sz="24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sun9-2.userapi.com/c639921/v639921953/4ef99/MeHFkRkrkVM.jpg"/>
          <p:cNvPicPr>
            <a:picLocks noChangeAspect="1" noChangeArrowheads="1"/>
          </p:cNvPicPr>
          <p:nvPr/>
        </p:nvPicPr>
        <p:blipFill>
          <a:blip r:embed="rId3" cstate="print"/>
          <a:srcRect r="5566"/>
          <a:stretch>
            <a:fillRect/>
          </a:stretch>
        </p:blipFill>
        <p:spPr bwMode="auto">
          <a:xfrm>
            <a:off x="214282" y="1285860"/>
            <a:ext cx="1714512" cy="1361674"/>
          </a:xfrm>
          <a:prstGeom prst="rect">
            <a:avLst/>
          </a:prstGeom>
          <a:noFill/>
        </p:spPr>
      </p:pic>
      <p:pic>
        <p:nvPicPr>
          <p:cNvPr id="3075" name="Picture 3" descr="C:\Users\HP\Desktop\фото стар.гр\подел\20180208_082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357298"/>
            <a:ext cx="1714512" cy="1285884"/>
          </a:xfrm>
          <a:prstGeom prst="rect">
            <a:avLst/>
          </a:prstGeom>
          <a:noFill/>
        </p:spPr>
      </p:pic>
      <p:pic>
        <p:nvPicPr>
          <p:cNvPr id="3076" name="Picture 4" descr="C:\Users\HP\Desktop\фото стар.гр\подел\20181005_122644.jpg"/>
          <p:cNvPicPr>
            <a:picLocks noChangeAspect="1" noChangeArrowheads="1"/>
          </p:cNvPicPr>
          <p:nvPr/>
        </p:nvPicPr>
        <p:blipFill>
          <a:blip r:embed="rId5" cstate="print"/>
          <a:srcRect l="9524"/>
          <a:stretch>
            <a:fillRect/>
          </a:stretch>
        </p:blipFill>
        <p:spPr bwMode="auto">
          <a:xfrm>
            <a:off x="571472" y="2786058"/>
            <a:ext cx="1357341" cy="2000288"/>
          </a:xfrm>
          <a:prstGeom prst="rect">
            <a:avLst/>
          </a:prstGeom>
          <a:noFill/>
        </p:spPr>
      </p:pic>
      <p:pic>
        <p:nvPicPr>
          <p:cNvPr id="3077" name="Picture 5" descr="C:\Users\HP\Desktop\фото стар.гр\подел\20180928_084325.jpg"/>
          <p:cNvPicPr>
            <a:picLocks noChangeAspect="1" noChangeArrowheads="1"/>
          </p:cNvPicPr>
          <p:nvPr/>
        </p:nvPicPr>
        <p:blipFill>
          <a:blip r:embed="rId6" cstate="print"/>
          <a:srcRect l="15518" r="17240"/>
          <a:stretch>
            <a:fillRect/>
          </a:stretch>
        </p:blipFill>
        <p:spPr bwMode="auto">
          <a:xfrm>
            <a:off x="2571736" y="5000652"/>
            <a:ext cx="1450927" cy="1618310"/>
          </a:xfrm>
          <a:prstGeom prst="rect">
            <a:avLst/>
          </a:prstGeom>
          <a:noFill/>
        </p:spPr>
      </p:pic>
      <p:pic>
        <p:nvPicPr>
          <p:cNvPr id="3078" name="Picture 6" descr="C:\Users\HP\Desktop\фото стар.гр\подел\20181001_131350.jpg"/>
          <p:cNvPicPr>
            <a:picLocks noChangeAspect="1" noChangeArrowheads="1"/>
          </p:cNvPicPr>
          <p:nvPr/>
        </p:nvPicPr>
        <p:blipFill>
          <a:blip r:embed="rId7" cstate="print"/>
          <a:srcRect l="15788" r="5265"/>
          <a:stretch>
            <a:fillRect/>
          </a:stretch>
        </p:blipFill>
        <p:spPr bwMode="auto">
          <a:xfrm>
            <a:off x="285720" y="5000636"/>
            <a:ext cx="1714512" cy="1628786"/>
          </a:xfrm>
          <a:prstGeom prst="rect">
            <a:avLst/>
          </a:prstGeom>
          <a:noFill/>
        </p:spPr>
      </p:pic>
      <p:pic>
        <p:nvPicPr>
          <p:cNvPr id="3079" name="Picture 7" descr="C:\Users\HP\Desktop\фото стар.гр\подел\20180207_1457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859" y="2786058"/>
            <a:ext cx="1500199" cy="2000264"/>
          </a:xfrm>
          <a:prstGeom prst="rect">
            <a:avLst/>
          </a:prstGeom>
          <a:noFill/>
        </p:spPr>
      </p:pic>
      <p:pic>
        <p:nvPicPr>
          <p:cNvPr id="1026" name="Picture 2" descr="C:\Users\HP\Desktop\фото стар.гр\20191009_103704.jpg"/>
          <p:cNvPicPr>
            <a:picLocks noChangeAspect="1" noChangeArrowheads="1"/>
          </p:cNvPicPr>
          <p:nvPr/>
        </p:nvPicPr>
        <p:blipFill>
          <a:blip r:embed="rId9" cstate="print"/>
          <a:srcRect l="10042"/>
          <a:stretch>
            <a:fillRect/>
          </a:stretch>
        </p:blipFill>
        <p:spPr bwMode="auto">
          <a:xfrm>
            <a:off x="5391740" y="1357298"/>
            <a:ext cx="1370971" cy="1143008"/>
          </a:xfrm>
          <a:prstGeom prst="rect">
            <a:avLst/>
          </a:prstGeom>
          <a:noFill/>
        </p:spPr>
      </p:pic>
      <p:pic>
        <p:nvPicPr>
          <p:cNvPr id="1027" name="Picture 3" descr="C:\Users\HP\Desktop\фото стар.гр\20190923_112523.jpg"/>
          <p:cNvPicPr>
            <a:picLocks noChangeAspect="1" noChangeArrowheads="1"/>
          </p:cNvPicPr>
          <p:nvPr/>
        </p:nvPicPr>
        <p:blipFill>
          <a:blip r:embed="rId10" cstate="print"/>
          <a:srcRect t="10526"/>
          <a:stretch>
            <a:fillRect/>
          </a:stretch>
        </p:blipFill>
        <p:spPr bwMode="auto">
          <a:xfrm>
            <a:off x="6858016" y="1357299"/>
            <a:ext cx="1703307" cy="1143008"/>
          </a:xfrm>
          <a:prstGeom prst="rect">
            <a:avLst/>
          </a:prstGeom>
          <a:noFill/>
        </p:spPr>
      </p:pic>
      <p:pic>
        <p:nvPicPr>
          <p:cNvPr id="1028" name="Picture 4" descr="C:\Users\HP\Desktop\фото стар.гр\20191009_103205.jpg"/>
          <p:cNvPicPr>
            <a:picLocks noChangeAspect="1" noChangeArrowheads="1"/>
          </p:cNvPicPr>
          <p:nvPr/>
        </p:nvPicPr>
        <p:blipFill>
          <a:blip r:embed="rId11" cstate="print"/>
          <a:srcRect l="3571" t="19048" r="26190"/>
          <a:stretch>
            <a:fillRect/>
          </a:stretch>
        </p:blipFill>
        <p:spPr bwMode="auto">
          <a:xfrm>
            <a:off x="5381621" y="2571744"/>
            <a:ext cx="1404957" cy="1214446"/>
          </a:xfrm>
          <a:prstGeom prst="rect">
            <a:avLst/>
          </a:prstGeom>
          <a:noFill/>
        </p:spPr>
      </p:pic>
      <p:pic>
        <p:nvPicPr>
          <p:cNvPr id="1029" name="Picture 5" descr="C:\Users\HP\Desktop\фото стар.гр\20191011_103602.jpg"/>
          <p:cNvPicPr>
            <a:picLocks noChangeAspect="1" noChangeArrowheads="1"/>
          </p:cNvPicPr>
          <p:nvPr/>
        </p:nvPicPr>
        <p:blipFill>
          <a:blip r:embed="rId12" cstate="print"/>
          <a:srcRect l="8825" t="17647" r="29411" b="23529"/>
          <a:stretch>
            <a:fillRect/>
          </a:stretch>
        </p:blipFill>
        <p:spPr bwMode="auto">
          <a:xfrm>
            <a:off x="6858016" y="2571744"/>
            <a:ext cx="1700197" cy="1214446"/>
          </a:xfrm>
          <a:prstGeom prst="rect">
            <a:avLst/>
          </a:prstGeom>
          <a:noFill/>
        </p:spPr>
      </p:pic>
      <p:pic>
        <p:nvPicPr>
          <p:cNvPr id="1030" name="Picture 6" descr="C:\Users\HP\Desktop\подгот гр  фото\20201013_111317.jpg"/>
          <p:cNvPicPr>
            <a:picLocks noChangeAspect="1" noChangeArrowheads="1"/>
          </p:cNvPicPr>
          <p:nvPr/>
        </p:nvPicPr>
        <p:blipFill>
          <a:blip r:embed="rId13" cstate="print"/>
          <a:srcRect l="14844" t="14583" r="4687" b="11458"/>
          <a:stretch>
            <a:fillRect/>
          </a:stretch>
        </p:blipFill>
        <p:spPr bwMode="auto">
          <a:xfrm>
            <a:off x="5407121" y="3857630"/>
            <a:ext cx="1379457" cy="950888"/>
          </a:xfrm>
          <a:prstGeom prst="rect">
            <a:avLst/>
          </a:prstGeom>
          <a:noFill/>
        </p:spPr>
      </p:pic>
      <p:pic>
        <p:nvPicPr>
          <p:cNvPr id="1031" name="Picture 7" descr="C:\Users\HP\Desktop\подгот гр  фото\20201019_114541.jpg"/>
          <p:cNvPicPr>
            <a:picLocks noChangeAspect="1" noChangeArrowheads="1"/>
          </p:cNvPicPr>
          <p:nvPr/>
        </p:nvPicPr>
        <p:blipFill>
          <a:blip r:embed="rId14" cstate="print"/>
          <a:srcRect l="17308" t="11539" b="11536"/>
          <a:stretch>
            <a:fillRect/>
          </a:stretch>
        </p:blipFill>
        <p:spPr bwMode="auto">
          <a:xfrm>
            <a:off x="5429256" y="4929198"/>
            <a:ext cx="1393000" cy="971886"/>
          </a:xfrm>
          <a:prstGeom prst="rect">
            <a:avLst/>
          </a:prstGeom>
          <a:noFill/>
        </p:spPr>
      </p:pic>
      <p:pic>
        <p:nvPicPr>
          <p:cNvPr id="1033" name="Picture 9" descr="C:\Users\HP\Desktop\подгот гр  фото\20200923_111327-1.jpg"/>
          <p:cNvPicPr>
            <a:picLocks noChangeAspect="1" noChangeArrowheads="1"/>
          </p:cNvPicPr>
          <p:nvPr/>
        </p:nvPicPr>
        <p:blipFill>
          <a:blip r:embed="rId15" cstate="print"/>
          <a:srcRect b="5324"/>
          <a:stretch>
            <a:fillRect/>
          </a:stretch>
        </p:blipFill>
        <p:spPr bwMode="auto">
          <a:xfrm>
            <a:off x="6858016" y="3857628"/>
            <a:ext cx="1714512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71604" y="4286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142976" y="0"/>
            <a:ext cx="642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Учебно-методический пакет</a:t>
            </a:r>
            <a:endParaRPr lang="ru-RU" sz="36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356" y="1500174"/>
            <a:ext cx="450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Визитка проекта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Методические материалы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Дидактические материалы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0"/>
            <a:ext cx="7286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Творческое название</a:t>
            </a:r>
            <a:endParaRPr lang="ru-RU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338" name="Picture 2" descr="C:\Users\HP\Desktop\фото стар.гр\игры 6гр\20190923_112523.jpg"/>
          <p:cNvPicPr>
            <a:picLocks noChangeAspect="1" noChangeArrowheads="1"/>
          </p:cNvPicPr>
          <p:nvPr/>
        </p:nvPicPr>
        <p:blipFill>
          <a:blip r:embed="rId2" cstate="print"/>
          <a:srcRect t="8511"/>
          <a:stretch>
            <a:fillRect/>
          </a:stretch>
        </p:blipFill>
        <p:spPr bwMode="auto">
          <a:xfrm>
            <a:off x="214282" y="2214554"/>
            <a:ext cx="4476784" cy="3071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9" name="Picture 3" descr="C:\Users\HP\Desktop\фото стар.гр\игры 6гр\20190925_111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3116"/>
            <a:ext cx="4143371" cy="3107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482" name="AutoShape 2" descr="Долина сладостей - Белочка с орешка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4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286000" y="714356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Листья с веток облетают, </a:t>
            </a:r>
          </a:p>
          <a:p>
            <a:r>
              <a:rPr lang="ru-RU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Птицы к югу улетают.</a:t>
            </a:r>
          </a:p>
          <a:p>
            <a:r>
              <a:rPr lang="ru-RU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«Что за время года?» — спросим. </a:t>
            </a:r>
          </a:p>
          <a:p>
            <a:r>
              <a:rPr lang="ru-RU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Нам ответят: «Это...» </a:t>
            </a:r>
            <a:endParaRPr lang="ru-RU" sz="20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14480" y="214290"/>
            <a:ext cx="4357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Библиография</a:t>
            </a:r>
            <a:endParaRPr lang="ru-RU" sz="36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928669"/>
            <a:ext cx="8286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Гульянц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Э. К.,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Базик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И. Я.Что можно сделать из природного материала: книга для воспитателя детского сада. – 2-е изд.,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дораб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– М.: Просвещение, 1991.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Журавлева Л. С. Солнечная тропинка. Занятия по экологии и ознакомлению с окружающим миром. Для работы с детьми 5-7 лет. – М.: Мозаика-Синтез, 2006.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Николаева С. Н. Юный эколог. Система работы в подготовительной к школе группе детского сада. Для работы с детьми 6-7 лет. – М.: МОЗАИКА-СИНТЕЗ, 2010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Шорыгина Т. А. Какие месяцы в году! Книга для воспитателей, гувернеров и родителей / Т. А. Шорыгина. – М.: Издательство ГНОМ и Д, 2008.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Шорыгина Т. А. Стихи и сказки о родной природе. – М.: ТЦ Сфера, 2006.</a:t>
            </a:r>
          </a:p>
          <a:p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 ресурсы: </a:t>
            </a:r>
            <a:r>
              <a:rPr lang="en-US" dirty="0" smtClean="0">
                <a:hlinkClick r:id="rId3"/>
              </a:rPr>
              <a:t>https://www.maam.ru/detskijsad/pasport-proekta-osen-v-gosti-k-nam-prishla.html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0"/>
            <a:ext cx="521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Типология проекта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7356" y="571480"/>
            <a:ext cx="4929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Познавательный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   Краткосрочный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AutoShape 2" descr="Украшения на скотче &quot;Большой букет из осенних листьев&quot; глиттер, 28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https://static-eu.insales.ru/images/products/1/6671/231135759/442220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sp>
        <p:nvSpPr>
          <p:cNvPr id="17410" name="AutoShape 2" descr="https://sun9-61.userapi.com/c831408/v831408889/1612ef/gz6dAkO9AN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HP\Desktop\подгот гр  фото\20200921_111332.jpg"/>
          <p:cNvPicPr>
            <a:picLocks noChangeAspect="1" noChangeArrowheads="1"/>
          </p:cNvPicPr>
          <p:nvPr/>
        </p:nvPicPr>
        <p:blipFill>
          <a:blip r:embed="rId3" cstate="print"/>
          <a:srcRect l="4787" t="21277" r="10638"/>
          <a:stretch>
            <a:fillRect/>
          </a:stretch>
        </p:blipFill>
        <p:spPr bwMode="auto">
          <a:xfrm>
            <a:off x="357158" y="1571612"/>
            <a:ext cx="4195534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HP\Desktop\подгот гр  фото\20200921_113311.jpg"/>
          <p:cNvPicPr>
            <a:picLocks noChangeAspect="1" noChangeArrowheads="1"/>
          </p:cNvPicPr>
          <p:nvPr/>
        </p:nvPicPr>
        <p:blipFill>
          <a:blip r:embed="rId4" cstate="print"/>
          <a:srcRect l="15254" t="20339"/>
          <a:stretch>
            <a:fillRect/>
          </a:stretch>
        </p:blipFill>
        <p:spPr bwMode="auto">
          <a:xfrm>
            <a:off x="5000628" y="1176917"/>
            <a:ext cx="3929058" cy="2769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HP\Desktop\подгот гр  фото\20200923_111030.jpg"/>
          <p:cNvPicPr>
            <a:picLocks noChangeAspect="1" noChangeArrowheads="1"/>
          </p:cNvPicPr>
          <p:nvPr/>
        </p:nvPicPr>
        <p:blipFill>
          <a:blip r:embed="rId5" cstate="print"/>
          <a:srcRect t="19048"/>
          <a:stretch>
            <a:fillRect/>
          </a:stretch>
        </p:blipFill>
        <p:spPr bwMode="auto">
          <a:xfrm>
            <a:off x="3643306" y="4143380"/>
            <a:ext cx="3853418" cy="2339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0"/>
            <a:ext cx="4714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5984" y="500042"/>
            <a:ext cx="4714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Дети старшего возраста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Воспитатели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  <a:endParaRPr lang="ru-RU" sz="24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sp>
        <p:nvSpPr>
          <p:cNvPr id="16386" name="AutoShape 2" descr="https://sun9-61.userapi.com/c831408/v831408889/1612ef/gz6dAkO9AN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HP\Desktop\подгот гр  фото\20200903_114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643050"/>
            <a:ext cx="6119802" cy="4589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56" y="0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Аннотация проекта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8" y="642918"/>
            <a:ext cx="80724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 направлена :</a:t>
            </a:r>
          </a:p>
          <a:p>
            <a:r>
              <a:rPr lang="ru-RU" sz="24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на развитие интереса к времени года – осени, её признакам и явлениям, экологическому развитию ребёнка;</a:t>
            </a:r>
          </a:p>
          <a:p>
            <a:r>
              <a:rPr lang="ru-RU" sz="24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получению навыков познавательной деятельности ребёнка, работы с различными информационными источниками.</a:t>
            </a:r>
          </a:p>
          <a:p>
            <a:r>
              <a:rPr lang="ru-RU" sz="24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Итог работы: выставка поделок из природного материала «Что нам осень подарила?», выпуск фотогазеты «Осень»</a:t>
            </a:r>
            <a:endParaRPr lang="ru-RU" sz="24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pic>
        <p:nvPicPr>
          <p:cNvPr id="3074" name="Picture 2" descr="C:\Users\HP\Desktop\подгот гр  фото\20200923_111057.jpg"/>
          <p:cNvPicPr>
            <a:picLocks noChangeAspect="1" noChangeArrowheads="1"/>
          </p:cNvPicPr>
          <p:nvPr/>
        </p:nvPicPr>
        <p:blipFill>
          <a:blip r:embed="rId3" cstate="print"/>
          <a:srcRect t="9524" r="19642"/>
          <a:stretch>
            <a:fillRect/>
          </a:stretch>
        </p:blipFill>
        <p:spPr bwMode="auto">
          <a:xfrm>
            <a:off x="1071538" y="3357562"/>
            <a:ext cx="3214710" cy="2714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HP\Desktop\подгот гр  фото\20200923_111240.jpg"/>
          <p:cNvPicPr>
            <a:picLocks noChangeAspect="1" noChangeArrowheads="1"/>
          </p:cNvPicPr>
          <p:nvPr/>
        </p:nvPicPr>
        <p:blipFill>
          <a:blip r:embed="rId4" cstate="print"/>
          <a:srcRect l="16667" t="13889"/>
          <a:stretch>
            <a:fillRect/>
          </a:stretch>
        </p:blipFill>
        <p:spPr bwMode="auto">
          <a:xfrm>
            <a:off x="4786314" y="3500438"/>
            <a:ext cx="3318378" cy="2571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4546" y="0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Цели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4546" y="642918"/>
            <a:ext cx="292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Образовательная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Воспитательная</a:t>
            </a:r>
          </a:p>
          <a:p>
            <a:pPr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Развивающая</a:t>
            </a:r>
            <a:endParaRPr lang="ru-RU" sz="24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pic>
        <p:nvPicPr>
          <p:cNvPr id="4098" name="Picture 2" descr="C:\Users\HP\Desktop\подгот гр  фото\20200923_111257-1.jpg"/>
          <p:cNvPicPr>
            <a:picLocks noChangeAspect="1" noChangeArrowheads="1"/>
          </p:cNvPicPr>
          <p:nvPr/>
        </p:nvPicPr>
        <p:blipFill>
          <a:blip r:embed="rId3" cstate="print"/>
          <a:srcRect l="8844" t="7806" r="14505"/>
          <a:stretch>
            <a:fillRect/>
          </a:stretch>
        </p:blipFill>
        <p:spPr bwMode="auto">
          <a:xfrm>
            <a:off x="714348" y="1928802"/>
            <a:ext cx="3714776" cy="4218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HP\Desktop\подгот гр  фото\20200923_111327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857364"/>
            <a:ext cx="3362393" cy="4143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0"/>
            <a:ext cx="692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цель и задачи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4348" y="571480"/>
            <a:ext cx="764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Формирование у детей бережного и уважительного отношение к природе, умение замечать уникальность природных явлений</a:t>
            </a:r>
            <a:endParaRPr lang="ru-RU" sz="24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HP\Desktop\подгот гр  фото\20200923_112013.jpg"/>
          <p:cNvPicPr>
            <a:picLocks noChangeAspect="1" noChangeArrowheads="1"/>
          </p:cNvPicPr>
          <p:nvPr/>
        </p:nvPicPr>
        <p:blipFill>
          <a:blip r:embed="rId3" cstate="print"/>
          <a:srcRect t="16000" r="6999"/>
          <a:stretch>
            <a:fillRect/>
          </a:stretch>
        </p:blipFill>
        <p:spPr bwMode="auto">
          <a:xfrm>
            <a:off x="4429124" y="2000240"/>
            <a:ext cx="4429156" cy="3000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HP\Desktop\подгот гр  фото\20200923_112946.jpg"/>
          <p:cNvPicPr>
            <a:picLocks noChangeAspect="1" noChangeArrowheads="1"/>
          </p:cNvPicPr>
          <p:nvPr/>
        </p:nvPicPr>
        <p:blipFill>
          <a:blip r:embed="rId4" cstate="print"/>
          <a:srcRect l="2817" t="13615" r="4225" b="24413"/>
          <a:stretch>
            <a:fillRect/>
          </a:stretch>
        </p:blipFill>
        <p:spPr bwMode="auto">
          <a:xfrm>
            <a:off x="357158" y="2000240"/>
            <a:ext cx="4000528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C:\Users\HP\Desktop\подгот гр  фото\20200923_111013.jpg"/>
          <p:cNvPicPr>
            <a:picLocks noChangeAspect="1" noChangeArrowheads="1"/>
          </p:cNvPicPr>
          <p:nvPr/>
        </p:nvPicPr>
        <p:blipFill>
          <a:blip r:embed="rId5" cstate="print"/>
          <a:srcRect l="8107" t="13514"/>
          <a:stretch>
            <a:fillRect/>
          </a:stretch>
        </p:blipFill>
        <p:spPr bwMode="auto">
          <a:xfrm>
            <a:off x="785786" y="4071942"/>
            <a:ext cx="3238523" cy="2285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0"/>
            <a:ext cx="657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Воспитательная цель и задачи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pic>
        <p:nvPicPr>
          <p:cNvPr id="1026" name="Picture 2" descr="C:\Users\HP\Desktop\подгот гр  фото\20200901_103142-1.jpg"/>
          <p:cNvPicPr>
            <a:picLocks noChangeAspect="1" noChangeArrowheads="1"/>
          </p:cNvPicPr>
          <p:nvPr/>
        </p:nvPicPr>
        <p:blipFill>
          <a:blip r:embed="rId3"/>
          <a:srcRect t="11798"/>
          <a:stretch>
            <a:fillRect/>
          </a:stretch>
        </p:blipFill>
        <p:spPr bwMode="auto">
          <a:xfrm>
            <a:off x="819049" y="1857364"/>
            <a:ext cx="3544403" cy="4429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HP\Desktop\подгот гр  фото\20200901_102836.jpg"/>
          <p:cNvPicPr>
            <a:picLocks noChangeAspect="1" noChangeArrowheads="1"/>
          </p:cNvPicPr>
          <p:nvPr/>
        </p:nvPicPr>
        <p:blipFill>
          <a:blip r:embed="rId4" cstate="print"/>
          <a:srcRect t="18519"/>
          <a:stretch>
            <a:fillRect/>
          </a:stretch>
        </p:blipFill>
        <p:spPr bwMode="auto">
          <a:xfrm>
            <a:off x="4714876" y="1612182"/>
            <a:ext cx="3857652" cy="4191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 rot="10800000" flipV="1">
            <a:off x="1214414" y="503184"/>
            <a:ext cx="664373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  у детей любовь к природе, желание заботиться о природе, поддерживать чистоту в экологической среде.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66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0"/>
            <a:ext cx="6072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цель и задачи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Белка - игровой элемент в Долине сладосте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12915" y="0"/>
            <a:ext cx="1131085" cy="9048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42976" y="571480"/>
            <a:ext cx="6572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Развивать навыки исследовательской деятельности, творческое воображение, образное и логическое мышление, внимание, </a:t>
            </a:r>
            <a:endParaRPr lang="ru-RU" sz="24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HP\Desktop\подгот гр  фото\20200901_103303-1.jpg"/>
          <p:cNvPicPr>
            <a:picLocks noChangeAspect="1" noChangeArrowheads="1"/>
          </p:cNvPicPr>
          <p:nvPr/>
        </p:nvPicPr>
        <p:blipFill>
          <a:blip r:embed="rId3"/>
          <a:srcRect t="12134" r="10389"/>
          <a:stretch>
            <a:fillRect/>
          </a:stretch>
        </p:blipFill>
        <p:spPr bwMode="auto">
          <a:xfrm>
            <a:off x="357158" y="1928802"/>
            <a:ext cx="4929222" cy="3621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HP\Desktop\подгот гр  фото\20201013_110635.jpg"/>
          <p:cNvPicPr>
            <a:picLocks noChangeAspect="1" noChangeArrowheads="1"/>
          </p:cNvPicPr>
          <p:nvPr/>
        </p:nvPicPr>
        <p:blipFill>
          <a:blip r:embed="rId4" cstate="print"/>
          <a:srcRect l="7031" t="11458" r="14062"/>
          <a:stretch>
            <a:fillRect/>
          </a:stretch>
        </p:blipFill>
        <p:spPr bwMode="auto">
          <a:xfrm>
            <a:off x="5429256" y="2000240"/>
            <a:ext cx="3310534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EB2FF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390</TotalTime>
  <Words>722</Words>
  <PresentationFormat>Экран (4:3)</PresentationFormat>
  <Paragraphs>124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 дошкольное образовательное учреждение детский сад № 57 </dc:title>
  <dc:creator>HP</dc:creator>
  <cp:lastModifiedBy>HP</cp:lastModifiedBy>
  <cp:revision>65</cp:revision>
  <dcterms:created xsi:type="dcterms:W3CDTF">2020-07-10T06:40:04Z</dcterms:created>
  <dcterms:modified xsi:type="dcterms:W3CDTF">2020-12-10T14:43:32Z</dcterms:modified>
</cp:coreProperties>
</file>