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4" r:id="rId22"/>
    <p:sldId id="278" r:id="rId23"/>
    <p:sldId id="280" r:id="rId24"/>
    <p:sldId id="279" r:id="rId25"/>
    <p:sldId id="281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84;&#1077;&#1090;&#1086;&#1076;&#1080;&#1095;&#1077;&#1089;&#1082;&#1080;&#1077;%20&#1084;&#1072;&#1090;&#1077;&#1088;&#1080;&#1072;&#1083;&#1099;/&#1052;&#1072;&#1096;&#1080;&#1085;&#1099;%20&#1074;&#1095;&#1077;&#1088;&#1072;,%20&#1089;&#1077;&#1075;&#1086;&#1076;&#1085;&#1103;%20&#1080;%20&#1079;&#1072;&#1074;&#1090;&#1088;&#1072;.pptx" TargetMode="External"/><Relationship Id="rId2" Type="http://schemas.openxmlformats.org/officeDocument/2006/relationships/hyperlink" Target="&#1084;&#1077;&#1090;&#1086;&#1076;&#1080;&#1095;&#1077;&#1089;&#1082;&#1080;&#1077;%20&#1084;&#1072;&#1090;&#1077;&#1088;&#1080;&#1072;&#1083;&#1099;/&#1050;&#1086;&#1085;&#1089;&#1091;&#1083;&#1100;&#1090;&#1072;&#1094;&#1080;&#1103;%20&#1076;&#1083;&#1103;%20&#1088;&#1086;&#1076;&#1080;&#1090;&#1077;&#1083;&#1077;&#1081;.docx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1084;&#1077;&#1090;&#1086;&#1076;&#1080;&#1095;&#1077;&#1089;&#1082;&#1080;&#1077;%20&#1084;&#1072;&#1090;&#1077;&#1088;&#1080;&#1072;&#1083;&#1099;/&#1041;&#1077;&#1089;&#1077;&#1076;&#1072;%20&#171;&#1052;&#1072;&#1096;&#1080;&#1085;&#1099;%20&#1085;&#1072;%20&#1091;&#1083;&#1080;&#1094;&#1072;&#1093;%20&#1075;&#1086;&#1088;&#1086;&#1076;&#1072;%20&#8211;%20&#1074;&#1080;&#1076;&#1099;%20&#1090;&#1088;&#1072;&#1085;&#1089;&#1087;&#1086;&#1088;&#1090;&#1072;&#187;.docx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&#1076;&#1080;&#1076;&#1072;&#1082;&#1090;&#1080;&#1095;&#1077;&#1089;&#1082;&#1080;&#1077;%20&#1084;&#1072;&#1090;&#1077;&#1088;&#1080;&#1072;&#1083;&#1099;/&#1056;&#1072;&#1079;&#1074;&#1080;&#1074;&#1072;&#1102;&#1097;&#1077;&#1077;%20&#1087;&#1086;&#1089;&#1086;&#1073;&#1080;&#1077;%20&#1042;&#1086;&#1083;&#1096;&#1077;&#1073;&#1085;&#1099;&#1081;%20&#1082;&#1088;&#1091;&#1075;.docx" TargetMode="External"/><Relationship Id="rId3" Type="http://schemas.openxmlformats.org/officeDocument/2006/relationships/hyperlink" Target="&#1076;&#1080;&#1076;&#1072;&#1082;&#1090;&#1080;&#1095;&#1077;&#1089;&#1082;&#1080;&#1077;%20&#1084;&#1072;&#1090;&#1077;&#1088;&#1080;&#1072;&#1083;&#1099;/&#1057;&#1093;&#1077;&#1084;&#1099;%20lego%20education%20wedo%209580" TargetMode="External"/><Relationship Id="rId7" Type="http://schemas.openxmlformats.org/officeDocument/2006/relationships/hyperlink" Target="&#1076;&#1080;&#1076;&#1072;&#1082;&#1090;&#1080;&#1095;&#1077;&#1089;&#1082;&#1080;&#1077;%20&#1084;&#1072;&#1090;&#1077;&#1088;&#1080;&#1072;&#1083;&#1099;/&#1053;&#1072;&#1081;&#1076;&#1080;%20&#1086;&#1076;&#1080;&#1085;&#1072;&#1082;&#1086;&#1074;&#1099;&#1077;%20&#1076;&#1077;&#1090;&#1072;&#1083;&#1080;%20&#1079;&#1072;&#1076;&#1072;&#1085;&#1080;&#1077;.docx" TargetMode="External"/><Relationship Id="rId2" Type="http://schemas.openxmlformats.org/officeDocument/2006/relationships/hyperlink" Target="&#1076;&#1080;&#1076;&#1072;&#1082;&#1090;&#1080;&#1095;&#1077;&#1089;&#1082;&#1080;&#1077;%20&#1084;&#1072;&#1090;&#1077;&#1088;&#1080;&#1072;&#1083;&#1099;/&#1084;&#1086;&#1088;&#1092;&#1086;&#1083;&#1086;&#1075;&#1080;&#1095;&#1077;&#1089;&#1082;&#1072;&#1103;%20&#1090;&#1072;&#1073;&#1083;.%20&#1058;&#1077;&#1093;&#1085;&#1080;&#1082;&#1072;%20&#1073;&#1091;&#1076;&#1091;&#1097;&#1077;&#1075;&#1086;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&#1076;&#1080;&#1076;&#1072;&#1082;&#1090;&#1080;&#1095;&#1077;&#1089;&#1082;&#1080;&#1077;%20&#1084;&#1072;&#1090;&#1077;&#1088;&#1080;&#1072;&#1083;&#1099;/&#1057;&#1072;&#1084;&#1099;&#1081;%20&#1074;&#1085;&#1080;&#1084;&#1072;&#1090;&#1077;&#1083;&#1100;&#1085;&#1099;&#1081;%20&#1088;&#1072;&#1079;&#1074;&#1080;&#1074;&#1072;&#1102;&#1097;&#1072;&#1103;%20&#1080;&#1075;&#1088;&#1072;.docx" TargetMode="External"/><Relationship Id="rId5" Type="http://schemas.openxmlformats.org/officeDocument/2006/relationships/hyperlink" Target="&#1076;&#1080;&#1076;&#1072;&#1082;&#1090;&#1080;&#1095;&#1077;&#1089;&#1082;&#1080;&#1077;%20&#1084;&#1072;&#1090;&#1077;&#1088;&#1080;&#1072;&#1083;&#1099;/&#1056;&#1072;&#1089;&#1082;&#1088;&#1072;&#1089;&#1100;%20&#1087;&#1086;%20&#1086;&#1073;&#1088;&#1072;&#1079;&#1094;&#1091;%20&#1091;&#1087;&#1088;&#1072;&#1078;&#1085;&#1077;&#1085;&#1080;&#1077;.docx" TargetMode="External"/><Relationship Id="rId4" Type="http://schemas.openxmlformats.org/officeDocument/2006/relationships/hyperlink" Target="&#1076;&#1080;&#1076;&#1072;&#1082;&#1090;&#1080;&#1095;&#1077;&#1089;&#1082;&#1080;&#1077;%20&#1084;&#1072;&#1090;&#1077;&#1088;&#1080;&#1072;&#1083;&#1099;/&#1057;&#1093;&#1077;&#1084;&#1099;%20&#1056;&#1086;&#1073;&#1086;&#1090;&#1088;&#1077;&#1082;%20&#1052;&#1072;&#1083;&#1099;&#1096;-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076;&#1080;&#1076;&#1072;&#1082;&#1090;&#1080;&#1095;&#1077;&#1089;&#1082;&#1080;&#1077;%20&#1084;&#1072;&#1090;&#1077;&#1088;&#1080;&#1072;&#1083;&#1099;/&#1051;&#1080;&#1089;&#1090;%20&#1089;&#1072;&#1084;&#1086;&#1086;&#1094;&#1077;&#1085;&#1082;&#1080;.docx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lego.com/ru-ru/support/wedo/building-instructions" TargetMode="External"/><Relationship Id="rId7" Type="http://schemas.openxmlformats.org/officeDocument/2006/relationships/hyperlink" Target="https://multiurok.ru/files/priezientatsiia-mashiny-starinnyie-i-sovriemiennyie.html" TargetMode="External"/><Relationship Id="rId2" Type="http://schemas.openxmlformats.org/officeDocument/2006/relationships/hyperlink" Target="http://www.prorobot.ru/lego/wedo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etod-kopilka.ru/prezentaciya_na_temu_avtomobili-55299.htm" TargetMode="External"/><Relationship Id="rId5" Type="http://schemas.openxmlformats.org/officeDocument/2006/relationships/hyperlink" Target="https://robo3.ru/categories/lego/lego-9580-pervorobot-lego-wedo/" TargetMode="External"/><Relationship Id="rId4" Type="http://schemas.openxmlformats.org/officeDocument/2006/relationships/hyperlink" Target="http://airobots.ru/lego-wedo-%D0%B8%D0%BD%D1%81%D1%82%D1%80%D1%83%D0%BA%D1%86%D0%B8%D0%B8-%D0%BF%D0%BE-%D1%81%D0%B1%D0%BE%D1%80%D0%BA%D0%B5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085184"/>
            <a:ext cx="7140348" cy="1772816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©Муниципальное   дошкольное образовательное учреждение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 57</a:t>
            </a:r>
          </a:p>
          <a:p>
            <a:pPr algn="r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Горбачева Наталия Николаевна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Рыбинск, 2019г</a:t>
            </a:r>
          </a:p>
        </p:txBody>
      </p:sp>
      <p:pic>
        <p:nvPicPr>
          <p:cNvPr id="1026" name="Picture 2" descr="http://www.leakingfaucet.com/illustrations3/future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344816" cy="34153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333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Технополис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– город машин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Воспитательная цель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 задачи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96944" cy="446449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положительного отношения к процессу получения знаний, приобретения опыта сотрудничества и взаимодействия с другими детьми для достижения своих целей.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>
              <a:buFont typeface="Wingdings" pitchFamily="2" charset="2"/>
              <a:buChar char="v"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робудить любознательность, интерес к самостоятельному решению задач в процессе конструирования;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отивировать детей к исследовательской, конструктивной и изобретательской деятельности на всех этапах проекта через решение заданий технической направленности;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оспитывать готовность помочь сверстнику, умение считаться с интересами и мнением других детей, справедливо решать споры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Основополагающий вопрос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11560" y="2852936"/>
            <a:ext cx="8136904" cy="367240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влияет техника на жизнь человека?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Проблемный вопрос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280920" cy="3816424"/>
          </a:xfrm>
        </p:spPr>
        <p:txBody>
          <a:bodyPr>
            <a:normAutofit fontScale="92500"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Зачем нужны машины </a:t>
            </a:r>
          </a:p>
          <a:p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современном мире?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Частные вопросы и темы исследований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1700808"/>
          <a:ext cx="7776864" cy="4464496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858243"/>
                <a:gridCol w="3918621"/>
              </a:tblGrid>
              <a:tr h="91916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могут сделать машины сегодня?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«Умные машины» в моем доме.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9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Какие машины бывают?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Виды, модели и марки машин.</a:t>
                      </a:r>
                      <a:endParaRPr lang="ru-RU" sz="24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3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Как двигаются современные машины?</a:t>
                      </a:r>
                    </a:p>
                    <a:p>
                      <a:endParaRPr lang="ru-RU" sz="24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«Живая вода» для машин.</a:t>
                      </a:r>
                      <a:endParaRPr lang="ru-RU" sz="24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3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Как самому сделать движущуюся машину?</a:t>
                      </a:r>
                    </a:p>
                    <a:p>
                      <a:endParaRPr lang="ru-RU" sz="24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Двигающаяся машина из конструктора Лего</a:t>
                      </a:r>
                      <a:endParaRPr lang="ru-RU" sz="24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7920880" cy="352839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Подготовительный;</a:t>
            </a: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Проектировочный;</a:t>
            </a: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Практический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Заключительный.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1099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Цель: формирование интереса участников проекта к теме работы.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5576" y="5877272"/>
            <a:ext cx="7848872" cy="72008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Результат: осуществлена подготовка участников к дальнейшей работе над проектом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772816"/>
          <a:ext cx="864096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061"/>
                <a:gridCol w="2470619"/>
                <a:gridCol w="2520280"/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Деятельность педагога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Деятельность детей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Деятельность родителей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7585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Обдумывает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идеи, изучает и анализирует условия  для проведения проекта.</a:t>
                      </a: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Подготавливает среду: оформляется материал для уголка дорожного движения, подготавливает художественную и методическую литературу.</a:t>
                      </a: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Собирает материал и информацию для реализации проекта.</a:t>
                      </a: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Проводит консультацию для родителей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«Проектная деятельность в ДОУ».</a:t>
                      </a:r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Организует экскурсию в Музей техники в ЦДЮТТ.</a:t>
                      </a: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Демонстрирует презентацию «Машины вчера, сегодня и завтра».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Погружаются в тему проекта,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осмысливают и принимают ее.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Знакомятся с презентацией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pres?slideindex=1&amp;slidetitle="/>
                        </a:rPr>
                        <a:t>«Машины вчера, сегодня и завтра».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Посещают выставку в Музее техники.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Знакомятся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предложенной воспитателем консультацией и принимают тему проекта.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Оказывают помощь воспитателю в подборе материала для проекта.</a:t>
                      </a: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8195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Проектировочный этап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Цель: планирование деятельности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7992888" cy="100811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Результат: определены участники и темы исследований. Все участники проекта сотрудничают друг с другом.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5157589"/>
              </p:ext>
            </p:extLst>
          </p:nvPr>
        </p:nvGraphicFramePr>
        <p:xfrm>
          <a:off x="323529" y="1397001"/>
          <a:ext cx="8424936" cy="356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5"/>
                <a:gridCol w="2520280"/>
                <a:gridCol w="2160241"/>
              </a:tblGrid>
              <a:tr h="49016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родителей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9819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Проводит обсуждение частных вопросов и по его итогам формирует группы исследователей.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Оказывает помощь в составлении плана-карты исследований.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Проводит консультацию для родителей «Какую помощь можно оказать ребенку в проведении исследований».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Проводит беседу «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Машины на улицах города – виды транспорта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».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Участвуют в обсуждении вопрос и выбирают тему исследования.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Начинают работу над своими исследованиями, составляют план работы.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Участвуют в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беседе.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Знакомятся с  предложенной консультацией.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Оказывают помощь детям в  планировании и проведении исследования.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Практический эт</a:t>
            </a:r>
            <a:r>
              <a:rPr lang="ru-RU" b="1" dirty="0" smtClean="0">
                <a:solidFill>
                  <a:srgbClr val="C00000"/>
                </a:solidFill>
              </a:rPr>
              <a:t>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проведение исследований и приобретение практического опыта и знаний в процессе конструирования.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6065912"/>
            <a:ext cx="8424936" cy="79208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Результат: проведение исследований, оформление продукта</a:t>
            </a:r>
            <a:r>
              <a:rPr lang="ru-RU" sz="1800" b="1" dirty="0" smtClean="0"/>
              <a:t>;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опыта конструирования моделей из Лего.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8359441"/>
              </p:ext>
            </p:extLst>
          </p:nvPr>
        </p:nvGraphicFramePr>
        <p:xfrm>
          <a:off x="251520" y="1844824"/>
          <a:ext cx="8496945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2808312"/>
                <a:gridCol w="1944217"/>
              </a:tblGrid>
              <a:tr h="61811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родителей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4143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работу исследовательских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групп: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«Умные машины» в моем доме»;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«Виды, модели и марки машин»;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Живая вода» для машин»;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«Движущаяся машина из конструктора Лего».</a:t>
                      </a:r>
                    </a:p>
                    <a:p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Оказывает помощь в фиксации результатов исследования.</a:t>
                      </a:r>
                    </a:p>
                    <a:p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конструирование  техники по схемам.</a:t>
                      </a:r>
                    </a:p>
                    <a:p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творческую деятельность на тему 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«Техника будущего».</a:t>
                      </a:r>
                      <a:endParaRPr lang="ru-RU" sz="1400" b="1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Проводит мозговой штурм «Применение собранных моделей».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Проводят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исследования, оформляют продукт исследований.</a:t>
                      </a:r>
                    </a:p>
                    <a:p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Конструируют по 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предложенным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схемам.</a:t>
                      </a:r>
                      <a:endParaRPr lang="ru-RU" sz="1400" b="1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Включаются в творческую деятельность.</a:t>
                      </a:r>
                    </a:p>
                    <a:p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Участвуют в мозговом штурме.</a:t>
                      </a:r>
                    </a:p>
                    <a:p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Упражнение «Раскрась по образцу»</a:t>
                      </a:r>
                      <a:endParaRPr lang="ru-RU" sz="1400" b="1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6" action="ppaction://hlinkfile"/>
                        </a:rPr>
                        <a:t>Развивающая игра «Самый внимательный»</a:t>
                      </a:r>
                      <a:endParaRPr lang="ru-RU" sz="1400" b="1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7" action="ppaction://hlinkfile"/>
                        </a:rPr>
                        <a:t>Задание «Найди одинаковые детали»</a:t>
                      </a:r>
                      <a:endParaRPr lang="ru-RU" sz="1400" b="1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8" action="ppaction://hlinkfile"/>
                        </a:rPr>
                        <a:t>Развивающее пособие «Волшебный круг».</a:t>
                      </a:r>
                      <a:endParaRPr lang="ru-RU" sz="1400" b="1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Оказывают помощь детям в проведении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исследования и оформлении продукта.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9635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Цель: представление результатов проекта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8496944" cy="720080"/>
          </a:xfrm>
        </p:spPr>
        <p:txBody>
          <a:bodyPr>
            <a:normAutofit fontScale="92500"/>
          </a:bodyPr>
          <a:lstStyle/>
          <a:p>
            <a:pPr algn="l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Результат: оценка результатов проекта всеми участниками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0600851"/>
              </p:ext>
            </p:extLst>
          </p:nvPr>
        </p:nvGraphicFramePr>
        <p:xfrm>
          <a:off x="323529" y="1397000"/>
          <a:ext cx="8496942" cy="3471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/>
                <a:gridCol w="2832314"/>
                <a:gridCol w="2832314"/>
              </a:tblGrid>
              <a:tr h="69738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Деятельность педагога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Деятельность детей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Деятельность родителей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9850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Итоговое оценивание результатов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проектной деятельности.</a:t>
                      </a:r>
                    </a:p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Информирование родителей о результатах проекта.</a:t>
                      </a:r>
                    </a:p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выставки «Техника, собранная моими руками».</a:t>
                      </a:r>
                    </a:p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Вручает благодарности за участие в проекте детям и родителям.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Представление группами результатов исследований.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Представляют на выставке свои собранные модели.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Лист самооценки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Участвуют в обсуждении итогов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проекта.</a:t>
                      </a:r>
                    </a:p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Посещают выставку.</a:t>
                      </a:r>
                    </a:p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Знакомятся с результатами детских исследований.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Вручение благодарностей участникам проекта.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9635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«Техника, собранная моими руками»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p.userapi.com/c846016/v846016164/4a38b/z8vg47Z5knI.jpg"/>
          <p:cNvPicPr>
            <a:picLocks noChangeAspect="1" noChangeArrowheads="1"/>
          </p:cNvPicPr>
          <p:nvPr/>
        </p:nvPicPr>
        <p:blipFill>
          <a:blip r:embed="rId2" cstate="print"/>
          <a:srcRect l="15523" t="12767" r="15163" b="23695"/>
          <a:stretch>
            <a:fillRect/>
          </a:stretch>
        </p:blipFill>
        <p:spPr bwMode="auto">
          <a:xfrm>
            <a:off x="251520" y="1556792"/>
            <a:ext cx="4248472" cy="2920826"/>
          </a:xfrm>
          <a:prstGeom prst="rect">
            <a:avLst/>
          </a:prstGeom>
          <a:noFill/>
        </p:spPr>
      </p:pic>
      <p:pic>
        <p:nvPicPr>
          <p:cNvPr id="1030" name="Picture 6" descr="https://pp.userapi.com/c846321/v846321164/47c88/avdCs2qCiGA.jpg"/>
          <p:cNvPicPr>
            <a:picLocks noChangeAspect="1" noChangeArrowheads="1"/>
          </p:cNvPicPr>
          <p:nvPr/>
        </p:nvPicPr>
        <p:blipFill>
          <a:blip r:embed="rId3" cstate="print"/>
          <a:srcRect l="16143" t="13842" r="12983" b="2684"/>
          <a:stretch>
            <a:fillRect/>
          </a:stretch>
        </p:blipFill>
        <p:spPr bwMode="auto">
          <a:xfrm>
            <a:off x="4788024" y="2924944"/>
            <a:ext cx="4211960" cy="3720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341" y="260648"/>
            <a:ext cx="8770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Дорога в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 машин лежит через детский сад № 57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sun1-20.userapi.com/c840424/v840424973/85d2e/f-UxJPPv9G4.jpg"/>
          <p:cNvPicPr>
            <a:picLocks noChangeAspect="1" noChangeArrowheads="1"/>
          </p:cNvPicPr>
          <p:nvPr/>
        </p:nvPicPr>
        <p:blipFill>
          <a:blip r:embed="rId2" cstate="print"/>
          <a:srcRect l="32680" t="455" r="26276" b="5834"/>
          <a:stretch>
            <a:fillRect/>
          </a:stretch>
        </p:blipFill>
        <p:spPr bwMode="auto">
          <a:xfrm>
            <a:off x="6300192" y="1268760"/>
            <a:ext cx="2607151" cy="4464496"/>
          </a:xfrm>
          <a:prstGeom prst="rect">
            <a:avLst/>
          </a:prstGeom>
          <a:noFill/>
        </p:spPr>
      </p:pic>
      <p:pic>
        <p:nvPicPr>
          <p:cNvPr id="1028" name="Picture 4" descr="https://pp.userapi.com/c831309/v831309973/103a6d/lJEooWaurSQ.jpg"/>
          <p:cNvPicPr>
            <a:picLocks noChangeAspect="1" noChangeArrowheads="1"/>
          </p:cNvPicPr>
          <p:nvPr/>
        </p:nvPicPr>
        <p:blipFill>
          <a:blip r:embed="rId3" cstate="print"/>
          <a:srcRect l="26443" t="16228" r="18491" b="31973"/>
          <a:stretch>
            <a:fillRect/>
          </a:stretch>
        </p:blipFill>
        <p:spPr bwMode="auto">
          <a:xfrm>
            <a:off x="323528" y="3717032"/>
            <a:ext cx="2304256" cy="2890084"/>
          </a:xfrm>
          <a:prstGeom prst="rect">
            <a:avLst/>
          </a:prstGeom>
          <a:noFill/>
        </p:spPr>
      </p:pic>
      <p:pic>
        <p:nvPicPr>
          <p:cNvPr id="1030" name="Picture 6" descr="https://pp.userapi.com/c844416/v844416973/5fdaa/284ThmVx5T4.jpg"/>
          <p:cNvPicPr>
            <a:picLocks noChangeAspect="1" noChangeArrowheads="1"/>
          </p:cNvPicPr>
          <p:nvPr/>
        </p:nvPicPr>
        <p:blipFill>
          <a:blip r:embed="rId4" cstate="print"/>
          <a:srcRect l="4331" t="2030" r="10621" b="11347"/>
          <a:stretch>
            <a:fillRect/>
          </a:stretch>
        </p:blipFill>
        <p:spPr bwMode="auto">
          <a:xfrm>
            <a:off x="323528" y="1268761"/>
            <a:ext cx="2827951" cy="2160240"/>
          </a:xfrm>
          <a:prstGeom prst="rect">
            <a:avLst/>
          </a:prstGeom>
          <a:noFill/>
        </p:spPr>
      </p:pic>
      <p:pic>
        <p:nvPicPr>
          <p:cNvPr id="1031" name="Picture 7" descr="H:\Проект Технополис\фото в проект\IMG_20180221_113427.jpg"/>
          <p:cNvPicPr>
            <a:picLocks noChangeAspect="1" noChangeArrowheads="1"/>
          </p:cNvPicPr>
          <p:nvPr/>
        </p:nvPicPr>
        <p:blipFill>
          <a:blip r:embed="rId5" cstate="print"/>
          <a:srcRect l="26612" t="2751" r="20233" b="20705"/>
          <a:stretch>
            <a:fillRect/>
          </a:stretch>
        </p:blipFill>
        <p:spPr bwMode="auto">
          <a:xfrm>
            <a:off x="3347864" y="1268760"/>
            <a:ext cx="2666963" cy="2880320"/>
          </a:xfrm>
          <a:prstGeom prst="rect">
            <a:avLst/>
          </a:prstGeom>
          <a:noFill/>
        </p:spPr>
      </p:pic>
      <p:pic>
        <p:nvPicPr>
          <p:cNvPr id="1032" name="Picture 8" descr="H:\Проект Технополис\фото в проект\Фото87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365104"/>
            <a:ext cx="3024336" cy="2267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9635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«Техника, собранная моими руками»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pp.userapi.com/c845220/v845220164/4d3ac/n38MVSV-Tng.jpg"/>
          <p:cNvPicPr>
            <a:picLocks noChangeAspect="1" noChangeArrowheads="1"/>
          </p:cNvPicPr>
          <p:nvPr/>
        </p:nvPicPr>
        <p:blipFill>
          <a:blip r:embed="rId2" cstate="print"/>
          <a:srcRect l="6693" t="16204" r="4714" b="16859"/>
          <a:stretch>
            <a:fillRect/>
          </a:stretch>
        </p:blipFill>
        <p:spPr bwMode="auto">
          <a:xfrm>
            <a:off x="179512" y="2636912"/>
            <a:ext cx="4955843" cy="2808312"/>
          </a:xfrm>
          <a:prstGeom prst="rect">
            <a:avLst/>
          </a:prstGeom>
          <a:noFill/>
        </p:spPr>
      </p:pic>
      <p:pic>
        <p:nvPicPr>
          <p:cNvPr id="1032" name="Picture 8" descr="https://pp.userapi.com/c847121/v847121164/47198/iLjtzXqqzbQ.jpg"/>
          <p:cNvPicPr>
            <a:picLocks noChangeAspect="1" noChangeArrowheads="1"/>
          </p:cNvPicPr>
          <p:nvPr/>
        </p:nvPicPr>
        <p:blipFill>
          <a:blip r:embed="rId3" cstate="print"/>
          <a:srcRect l="7874" r="462" b="15440"/>
          <a:stretch>
            <a:fillRect/>
          </a:stretch>
        </p:blipFill>
        <p:spPr bwMode="auto">
          <a:xfrm flipH="1">
            <a:off x="5292080" y="1844824"/>
            <a:ext cx="3599338" cy="442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9635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«Техника, собранная моими руками»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стол\дс\Наташе\фото занятий\Фото8764.jpg"/>
          <p:cNvPicPr>
            <a:picLocks noChangeAspect="1" noChangeArrowheads="1"/>
          </p:cNvPicPr>
          <p:nvPr/>
        </p:nvPicPr>
        <p:blipFill>
          <a:blip r:embed="rId2" cstate="print"/>
          <a:srcRect l="18691" t="-20" r="6543"/>
          <a:stretch>
            <a:fillRect/>
          </a:stretch>
        </p:blipFill>
        <p:spPr bwMode="auto">
          <a:xfrm>
            <a:off x="1835696" y="1484784"/>
            <a:ext cx="5112568" cy="5128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9635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«Техника, собранная моими руками»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Admin\YandexDisk\Фотокамера\2018-01-17 11-59-28.JPG"/>
          <p:cNvPicPr>
            <a:picLocks noChangeAspect="1" noChangeArrowheads="1"/>
          </p:cNvPicPr>
          <p:nvPr/>
        </p:nvPicPr>
        <p:blipFill>
          <a:blip r:embed="rId2" cstate="print"/>
          <a:srcRect l="25903" t="3696" r="26848"/>
          <a:stretch>
            <a:fillRect/>
          </a:stretch>
        </p:blipFill>
        <p:spPr bwMode="auto">
          <a:xfrm>
            <a:off x="5148064" y="1556792"/>
            <a:ext cx="3240360" cy="4953416"/>
          </a:xfrm>
          <a:prstGeom prst="rect">
            <a:avLst/>
          </a:prstGeom>
          <a:noFill/>
        </p:spPr>
      </p:pic>
      <p:pic>
        <p:nvPicPr>
          <p:cNvPr id="1031" name="Picture 7" descr="C:\Users\Admin\YandexDisk\Фотокамера\2018-01-17 11-58-38.JPG"/>
          <p:cNvPicPr>
            <a:picLocks noChangeAspect="1" noChangeArrowheads="1"/>
          </p:cNvPicPr>
          <p:nvPr/>
        </p:nvPicPr>
        <p:blipFill>
          <a:blip r:embed="rId3" cstate="print"/>
          <a:srcRect l="19334" r="26667"/>
          <a:stretch>
            <a:fillRect/>
          </a:stretch>
        </p:blipFill>
        <p:spPr bwMode="auto">
          <a:xfrm>
            <a:off x="611560" y="1556792"/>
            <a:ext cx="3528392" cy="4900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9635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«Техника, собранная моими руками»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стол\дс\Наташе\фото занятий\Фото8761.jpg"/>
          <p:cNvPicPr>
            <a:picLocks noChangeAspect="1" noChangeArrowheads="1"/>
          </p:cNvPicPr>
          <p:nvPr/>
        </p:nvPicPr>
        <p:blipFill>
          <a:blip r:embed="rId2" cstate="print"/>
          <a:srcRect l="3810" r="4743" b="5714"/>
          <a:stretch>
            <a:fillRect/>
          </a:stretch>
        </p:blipFill>
        <p:spPr bwMode="auto">
          <a:xfrm>
            <a:off x="2699792" y="1556792"/>
            <a:ext cx="3718231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9635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«Техника, собранная моими руками»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Users\Admin\YandexDisk\Фотокамера\2018-02-21 11-42-39.JPG"/>
          <p:cNvPicPr>
            <a:picLocks noChangeAspect="1" noChangeArrowheads="1"/>
          </p:cNvPicPr>
          <p:nvPr/>
        </p:nvPicPr>
        <p:blipFill>
          <a:blip r:embed="rId2" cstate="print"/>
          <a:srcRect l="19052" t="6846" r="3459" b="17870"/>
          <a:stretch>
            <a:fillRect/>
          </a:stretch>
        </p:blipFill>
        <p:spPr bwMode="auto">
          <a:xfrm>
            <a:off x="1115616" y="1700808"/>
            <a:ext cx="6624736" cy="4827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9635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«Техника, собранная моими руками»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стол\дс\Наташе\фото занятий\Фото8760.jpg"/>
          <p:cNvPicPr>
            <a:picLocks noChangeAspect="1" noChangeArrowheads="1"/>
          </p:cNvPicPr>
          <p:nvPr/>
        </p:nvPicPr>
        <p:blipFill>
          <a:blip r:embed="rId2" cstate="print"/>
          <a:srcRect l="12643" t="3814" r="4421" b="12322"/>
          <a:stretch>
            <a:fillRect/>
          </a:stretch>
        </p:blipFill>
        <p:spPr bwMode="auto">
          <a:xfrm>
            <a:off x="1187624" y="1484784"/>
            <a:ext cx="6912768" cy="5241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848872" cy="446449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http://www.prorobot.ru/lego/wedo.php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марта 2019 г.</a:t>
            </a:r>
          </a:p>
          <a:p>
            <a:pPr algn="l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Education.lego.com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https://education.lego.com/ru-ru/support/wedo/building-instructions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марта 2019 г.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irobots.ru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http://airobots.ru/lego-wedo-%D0%B8%D0%BD%D1%81%D1%82%D1%80%D1%83%D0%BA%D1%86%D0%B8%D0%B8-%D0%BF%D0%BE-%D1%81%D0%B1%D0%BE%D1%80%D0%BA%D0%B5/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марта 2019 г.</a:t>
            </a:r>
          </a:p>
          <a:p>
            <a:pPr algn="l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Robo3.ru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https://robo3.ru/categories/lego/lego-9580-pervorobot-lego-wedo/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марта 2019 г.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etod-kopilka.ru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https://www.metod-kopilka.ru/prezentaciya_na_temu_avtomobili-55299.htm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апреля 2019 г.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ultiurok.ru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https://multiurok.ru/files/priezientatsiia-mashiny-starinnyie-i-sovriemiennyie.html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апреля 2019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Л.А.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Парамонова «Теория и методика творческого конструирования в детском саду».-Издательский центр «Академия», 2002. – 192 с.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Машины разные нужны,</a:t>
            </a:r>
            <a:br>
              <a:rPr lang="ru-RU" sz="5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машины разные важны</a:t>
            </a:r>
            <a:endParaRPr lang="ru-RU" sz="54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s://www.toyschain.ru/upload/iblock/1bd/1bd2dc01003b7f957314a47e0c904b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799949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819522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Типология проекта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8064896" cy="331236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групповой;</a:t>
            </a:r>
          </a:p>
          <a:p>
            <a:pPr algn="l"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практико-ориентированный;</a:t>
            </a:r>
          </a:p>
          <a:p>
            <a:pPr algn="l"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краткосрочный.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7416824" cy="410445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дети;</a:t>
            </a:r>
          </a:p>
          <a:p>
            <a:pPr algn="l">
              <a:buFont typeface="Wingdings" pitchFamily="2" charset="2"/>
              <a:buChar char="ü"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педагоги;</a:t>
            </a:r>
          </a:p>
          <a:p>
            <a:pPr algn="l">
              <a:buFont typeface="Wingdings" pitchFamily="2" charset="2"/>
              <a:buChar char="ü"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родители.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Аннотация проекта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136904" cy="367240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направлен на развитие способностей к конструктивной деятельности и техническому творчеству дошкольников 6-7 лет с помощью легоконструирования и робототехники.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Цели проекта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1752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образовательная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развивающая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воспитательная.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Образовательная цель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 задачи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640960" cy="446449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Обогащение представлений детей об использовании Лего в конструировании.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асширять представления детей о современных машинах;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ормировать умение собирать различную технику из конструктора по схемам;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15212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Развивающая цель и задачи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96944" cy="489654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способностей детей к конструированию посредством работы с конструктором Лего.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овершенствовать умение детей работать со схемами;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ормировать умение выдвигать и защищать свои творческие идеи;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омочь организовать успешное взаимодействие с другими детьми для достижения общих целей.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908</Words>
  <Application>Microsoft Office PowerPoint</Application>
  <PresentationFormat>Экран (4:3)</PresentationFormat>
  <Paragraphs>142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Машины разные нужны, машины разные важны</vt:lpstr>
      <vt:lpstr>Типология проекта</vt:lpstr>
      <vt:lpstr>Участники проекта</vt:lpstr>
      <vt:lpstr>Аннотация проекта</vt:lpstr>
      <vt:lpstr>Цели проекта</vt:lpstr>
      <vt:lpstr>Образовательная цель  и задачи</vt:lpstr>
      <vt:lpstr>Развивающая цель и задачи</vt:lpstr>
      <vt:lpstr>Воспитательная цель  и задачи</vt:lpstr>
      <vt:lpstr>Основополагающий вопрос</vt:lpstr>
      <vt:lpstr>Проблемный вопрос</vt:lpstr>
      <vt:lpstr>Частные вопросы и темы исследований</vt:lpstr>
      <vt:lpstr>Этапы проекта</vt:lpstr>
      <vt:lpstr>  Подготовительный этап Цель: формирование интереса участников проекта к теме работы.  </vt:lpstr>
      <vt:lpstr>Проектировочный этап Цель: планирование деятельности</vt:lpstr>
      <vt:lpstr>Практический этап Цель: проведение исследований и приобретение практического опыта и знаний в процессе конструирования.</vt:lpstr>
      <vt:lpstr>Заключительный этап Цель: представление результатов проекта</vt:lpstr>
      <vt:lpstr>Выставка «Техника, собранная моими руками»</vt:lpstr>
      <vt:lpstr>Выставка «Техника, собранная моими руками»</vt:lpstr>
      <vt:lpstr>Выставка «Техника, собранная моими руками»</vt:lpstr>
      <vt:lpstr>Выставка «Техника, собранная моими руками»</vt:lpstr>
      <vt:lpstr>Выставка «Техника, собранная моими руками»</vt:lpstr>
      <vt:lpstr>Выставка «Техника, собранная моими руками»</vt:lpstr>
      <vt:lpstr>Выставка «Техника, собранная моими руками»</vt:lpstr>
      <vt:lpstr>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Технополис – город машин</dc:title>
  <dc:creator>Admin</dc:creator>
  <cp:lastModifiedBy>Рая</cp:lastModifiedBy>
  <cp:revision>43</cp:revision>
  <dcterms:created xsi:type="dcterms:W3CDTF">2018-04-22T11:40:12Z</dcterms:created>
  <dcterms:modified xsi:type="dcterms:W3CDTF">2020-10-20T13:28:50Z</dcterms:modified>
</cp:coreProperties>
</file>