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FF"/>
    <a:srgbClr val="FF0066"/>
    <a:srgbClr val="FFFF99"/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58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14B1BD-E885-4D4F-B01D-FF5F8DD1FE5D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E00A3F-4468-4DCA-953C-0AD0C73C8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B977C5-6D32-4F12-B8AA-E2593FFCDAF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DE1E5-007D-4824-B9D6-8A0A01EAE4EE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D8FB5-D1C9-426C-BCED-523F4C3E2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02C77-C359-4E59-B5F5-3130D31B0E69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48A98-4A1B-4A64-9678-D9EEFA3F6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B4229-BF16-44AA-A643-884FD55CDEC3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8EA19-F0EC-4D5F-A58C-D3C8F6D0F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7EC02-9D3B-4B17-BC5E-51B0CE3144D1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31AA-19EA-494D-8FC5-1F5052CA0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8E128-8B40-4CFE-BE79-6365B0BDB0FA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F484-CE9D-4B8A-B0DA-354E9602D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6EDED-81CB-4B49-AD59-B0B47F7CE53E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A13F6-225E-44F4-B942-D880CDE54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A32D-2019-42DB-A68C-AED29734DDAE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5A39-87AA-46D8-A963-1F375F507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370F4-CF90-4D86-A888-3A1105F04981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DE43C-2CB9-466F-9780-B7122E935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0ABFA-1C23-4C0D-BC75-CB4909D9B0F7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77977-18A1-49C4-8EC9-F2D895D0F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35FB0-4C10-4080-93B5-7F42731F4661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B95AC-E617-47BB-B86C-B9139EFEE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31FE4-FA4A-4A51-A957-5BFE71253670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14C1-0F31-409F-9A54-79900FBDCA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2A02ED-7809-49C7-81A0-A45150089CB2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4452B4-D7E7-48FA-8D1A-D899A9E1F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         </a:t>
            </a:r>
            <a:r>
              <a:rPr lang="ru-RU" u="sng" smtClean="0">
                <a:solidFill>
                  <a:srgbClr val="FF00FF"/>
                </a:solidFill>
                <a:latin typeface="Arial" charset="0"/>
              </a:rPr>
              <a:t>Семинар по теме: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4800" smtClean="0">
                <a:solidFill>
                  <a:srgbClr val="FF0066"/>
                </a:solidFill>
                <a:latin typeface="Arial" charset="0"/>
              </a:rPr>
              <a:t>Становление гендерной идентичности у детей в условиях детского сада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7013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34"/>
                <a:gridCol w="3937396"/>
                <a:gridCol w="2447685"/>
                <a:gridCol w="1755581"/>
                <a:gridCol w="1654297"/>
                <a:gridCol w="1991909"/>
              </a:tblGrid>
              <a:tr h="4243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Здоровье</a:t>
                      </a:r>
                      <a:endParaRPr lang="ru-RU" sz="2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январь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354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«Если 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друг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заболел»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Закладывать основы будущих </a:t>
                      </a:r>
                      <a:r>
                        <a:rPr lang="ru-RU" sz="1600" u="none" strike="noStrike" dirty="0" smtClean="0">
                          <a:effectLst/>
                        </a:rPr>
                        <a:t>социальных</a:t>
                      </a:r>
                      <a:r>
                        <a:rPr lang="ru-RU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</a:rPr>
                        <a:t>ролей</a:t>
                      </a:r>
                      <a:r>
                        <a:rPr lang="ru-RU" sz="1600" u="none" strike="noStrike" dirty="0">
                          <a:effectLst/>
                        </a:rPr>
                        <a:t>, </a:t>
                      </a:r>
                      <a:r>
                        <a:rPr lang="ru-RU" sz="1600" u="none" strike="noStrike" dirty="0" smtClean="0">
                          <a:effectLst/>
                        </a:rPr>
                        <a:t>способствовать</a:t>
                      </a:r>
                      <a:r>
                        <a:rPr lang="ru-RU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</a:rPr>
                        <a:t>формированию</a:t>
                      </a:r>
                      <a:r>
                        <a:rPr lang="ru-RU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</a:rPr>
                        <a:t>чувства </a:t>
                      </a:r>
                      <a:r>
                        <a:rPr lang="ru-RU" sz="1600" u="none" strike="noStrike" dirty="0">
                          <a:effectLst/>
                        </a:rPr>
                        <a:t>заботы о сверстнике </a:t>
                      </a:r>
                      <a:r>
                        <a:rPr lang="ru-RU" sz="1600" u="none" strike="noStrike" dirty="0" smtClean="0">
                          <a:effectLst/>
                        </a:rPr>
                        <a:t> своего и противоположного пола.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Проблемная ситуация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Воспитатель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150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«Скорая помощь»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Развивать </a:t>
                      </a:r>
                      <a:r>
                        <a:rPr lang="ru-RU" sz="1600" u="none" strike="noStrike" dirty="0" err="1">
                          <a:effectLst/>
                        </a:rPr>
                        <a:t>полоролевые</a:t>
                      </a:r>
                      <a:r>
                        <a:rPr lang="ru-RU" sz="1600" u="none" strike="noStrike" dirty="0">
                          <a:effectLst/>
                        </a:rPr>
                        <a:t> взаимоотношения между детьми в соответствии с выбранной игровой ролью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Сюжетно-ролевая</a:t>
                      </a:r>
                    </a:p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игра.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Воспитатель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68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«Помоги товарищу одеться»</a:t>
                      </a:r>
                    </a:p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(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завязать шарф, застегнуть молнию, пуговицу)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Развивать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чувство взаимопомощи в детском коллективе.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Упражнение.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Воспитатель, </a:t>
                      </a:r>
                      <a:r>
                        <a:rPr lang="ru-RU" sz="2000" u="none" strike="noStrike" dirty="0" err="1" smtClean="0">
                          <a:effectLst/>
                        </a:rPr>
                        <a:t>пом.воспитателя</a:t>
                      </a:r>
                      <a:r>
                        <a:rPr lang="ru-RU" sz="2000" u="none" strike="noStrike" dirty="0" smtClean="0">
                          <a:effectLst/>
                        </a:rPr>
                        <a:t>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150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День здоровья </a:t>
                      </a:r>
                      <a:endParaRPr lang="ru-RU" sz="2000" b="1" u="none" strike="noStrike" dirty="0" smtClean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«Мама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, папа, я-здоровая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семья»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Создавать условия для формир.понятия о женственности у девочек, мужественности у мальчиков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Спортивный досуг.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Инструктор </a:t>
                      </a:r>
                      <a:r>
                        <a:rPr lang="ru-RU" sz="2000" u="none" strike="noStrike" dirty="0" smtClean="0">
                          <a:effectLst/>
                        </a:rPr>
                        <a:t>физкультуры, воспитатель, </a:t>
                      </a:r>
                      <a:r>
                        <a:rPr lang="ru-RU" sz="2000" u="none" strike="noStrike" dirty="0">
                          <a:effectLst/>
                        </a:rPr>
                        <a:t>родители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63" y="149225"/>
            <a:ext cx="6310312" cy="43513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00313"/>
            <a:ext cx="5883275" cy="4000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34"/>
                <a:gridCol w="3937396"/>
                <a:gridCol w="2447685"/>
                <a:gridCol w="1755581"/>
                <a:gridCol w="1654297"/>
                <a:gridCol w="1991909"/>
              </a:tblGrid>
              <a:tr h="5072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Мужчины</a:t>
                      </a:r>
                      <a:endParaRPr lang="ru-RU" sz="2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февраль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644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«Папа-мужчина»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Способствовать </a:t>
                      </a:r>
                      <a:r>
                        <a:rPr lang="ru-RU" sz="1600" u="none" strike="noStrike" dirty="0" smtClean="0">
                          <a:effectLst/>
                        </a:rPr>
                        <a:t>формированию </a:t>
                      </a:r>
                      <a:r>
                        <a:rPr lang="ru-RU" sz="1600" u="none" strike="noStrike" dirty="0">
                          <a:effectLst/>
                        </a:rPr>
                        <a:t>п</a:t>
                      </a:r>
                      <a:r>
                        <a:rPr lang="ru-RU" sz="1600" u="none" strike="noStrike" dirty="0" smtClean="0">
                          <a:effectLst/>
                        </a:rPr>
                        <a:t>редставлений </a:t>
                      </a:r>
                      <a:r>
                        <a:rPr lang="ru-RU" sz="1600" u="none" strike="noStrike" dirty="0">
                          <a:effectLst/>
                        </a:rPr>
                        <a:t>о социальной роли мужчины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Схемы-действия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Воспитатель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10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«Автомастерская»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Формировать</a:t>
                      </a:r>
                      <a:r>
                        <a:rPr lang="ru-RU" sz="1600" u="none" strike="noStrike" baseline="0" dirty="0" smtClean="0">
                          <a:effectLst/>
                        </a:rPr>
                        <a:t> п</a:t>
                      </a:r>
                      <a:r>
                        <a:rPr lang="ru-RU" sz="1600" u="none" strike="noStrike" dirty="0" smtClean="0">
                          <a:effectLst/>
                        </a:rPr>
                        <a:t>редставления </a:t>
                      </a:r>
                      <a:r>
                        <a:rPr lang="ru-RU" sz="1600" u="none" strike="noStrike" dirty="0">
                          <a:effectLst/>
                        </a:rPr>
                        <a:t>о мужских и женских профессиях; о взаимопомощи людей разных профессий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Сюжетно-ролевая</a:t>
                      </a:r>
                      <a:r>
                        <a:rPr lang="ru-RU" sz="20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2000" u="none" strike="noStrike" dirty="0" smtClean="0">
                          <a:effectLst/>
                        </a:rPr>
                        <a:t>игра.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Воспитатель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644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«Кем 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быть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?»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Способность развитию понимания важности любого труда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Игра-драматизация.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Воспитатель, </a:t>
                      </a:r>
                      <a:r>
                        <a:rPr lang="ru-RU" sz="2000" u="none" strike="noStrike" dirty="0" err="1" smtClean="0">
                          <a:effectLst/>
                        </a:rPr>
                        <a:t>муз.руководительродители</a:t>
                      </a:r>
                      <a:r>
                        <a:rPr lang="ru-RU" sz="2000" u="none" strike="noStrike" dirty="0" smtClean="0">
                          <a:effectLst/>
                        </a:rPr>
                        <a:t>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10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«Поздравляем мужчин»</a:t>
                      </a:r>
                    </a:p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(изготовление подарков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)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Формировать уважение, заботливое отношение к мужчинам, желание проявлять свои чувства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Ручной </a:t>
                      </a:r>
                      <a:r>
                        <a:rPr lang="ru-RU" sz="2000" u="none" strike="noStrike" dirty="0" smtClean="0">
                          <a:effectLst/>
                        </a:rPr>
                        <a:t>труд.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Воспитатель, </a:t>
                      </a:r>
                      <a:r>
                        <a:rPr lang="ru-RU" sz="2000" u="none" strike="noStrike" dirty="0" err="1" smtClean="0">
                          <a:effectLst/>
                        </a:rPr>
                        <a:t>пом.воспитателя</a:t>
                      </a:r>
                      <a:r>
                        <a:rPr lang="ru-RU" sz="2000" u="none" strike="noStrike" dirty="0" smtClean="0">
                          <a:effectLst/>
                        </a:rPr>
                        <a:t>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670805" y="2526263"/>
            <a:ext cx="3066269" cy="3703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58914" y="653593"/>
            <a:ext cx="3344095" cy="3724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231907" y="1478280"/>
            <a:ext cx="3810000" cy="4972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34"/>
                <a:gridCol w="3937396"/>
                <a:gridCol w="2447685"/>
                <a:gridCol w="1755581"/>
                <a:gridCol w="1654297"/>
                <a:gridCol w="1991909"/>
              </a:tblGrid>
              <a:tr h="5072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Женщины</a:t>
                      </a:r>
                      <a:endParaRPr lang="ru-RU" sz="2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март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644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"Мама-женщина"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Способность формированию представлений о социальной роли женщины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Схемы-действия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Воспитатель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644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</a:t>
                      </a:r>
                      <a:r>
                        <a:rPr lang="ru-RU" sz="2000" b="1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Айога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Способность развитию бережного, заботливого отношения к маме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Чтение х/л(слушание аудиозаписи)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Восп.,муз.руководитель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10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"Мужские и женские </a:t>
                      </a:r>
                      <a:endParaRPr lang="ru-RU" sz="2000" b="1" u="none" strike="noStrike" dirty="0" smtClean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образы 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в искусстве"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Расширять кругозор детей о проявлении "</a:t>
                      </a:r>
                      <a:r>
                        <a:rPr lang="ru-RU" sz="1600" u="none" strike="noStrike" dirty="0" err="1">
                          <a:effectLst/>
                        </a:rPr>
                        <a:t>мускулинности</a:t>
                      </a:r>
                      <a:r>
                        <a:rPr lang="ru-RU" sz="1600" u="none" strike="noStrike" dirty="0">
                          <a:effectLst/>
                        </a:rPr>
                        <a:t> и </a:t>
                      </a:r>
                      <a:r>
                        <a:rPr lang="ru-RU" sz="1600" u="none" strike="noStrike" dirty="0" err="1">
                          <a:effectLst/>
                        </a:rPr>
                        <a:t>феминности</a:t>
                      </a:r>
                      <a:r>
                        <a:rPr lang="ru-RU" sz="1600" u="none" strike="noStrike" dirty="0">
                          <a:effectLst/>
                        </a:rPr>
                        <a:t>" через произведения искусства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Просмотр презентации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Воспитатель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10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"Салон красоты"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Формировать понятия о женской красоте, культуре поведения в общественных местах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Сюжетно-ролевая игра.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err="1" smtClean="0">
                          <a:effectLst/>
                        </a:rPr>
                        <a:t>Воспитатель,пом.воспитателя</a:t>
                      </a:r>
                      <a:r>
                        <a:rPr lang="ru-RU" sz="2000" u="none" strike="noStrike" dirty="0" smtClean="0">
                          <a:effectLst/>
                        </a:rPr>
                        <a:t>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411644" y="127878"/>
            <a:ext cx="4754880" cy="3625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22831" y="127878"/>
            <a:ext cx="4838134" cy="3459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t="8990"/>
          <a:stretch/>
        </p:blipFill>
        <p:spPr>
          <a:xfrm>
            <a:off x="4312985" y="2756848"/>
            <a:ext cx="3566029" cy="391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34"/>
                <a:gridCol w="3937396"/>
                <a:gridCol w="2447685"/>
                <a:gridCol w="1755581"/>
                <a:gridCol w="1654297"/>
                <a:gridCol w="1991909"/>
              </a:tblGrid>
              <a:tr h="5425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Семья</a:t>
                      </a:r>
                      <a:endParaRPr lang="ru-RU" sz="2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апрель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594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"Славянские семьи"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представления о быте и исторических традициях  семьи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Дидакт.игра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Воспитатель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4594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"Кто я в семье"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Способствовать развитию </a:t>
                      </a:r>
                      <a:r>
                        <a:rPr lang="ru-RU" sz="1600" u="none" strike="noStrike" dirty="0" smtClean="0">
                          <a:effectLst/>
                        </a:rPr>
                        <a:t>представлений </a:t>
                      </a:r>
                      <a:r>
                        <a:rPr lang="ru-RU" sz="1600" u="none" strike="noStrike" dirty="0">
                          <a:effectLst/>
                        </a:rPr>
                        <a:t>о родственных связях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Беседа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Воспитатель,</a:t>
                      </a:r>
                      <a:r>
                        <a:rPr lang="ru-RU" sz="2000" u="none" strike="noStrike" baseline="0" dirty="0" smtClean="0">
                          <a:effectLst/>
                        </a:rPr>
                        <a:t> родители.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9369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"Чем похожи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наши</a:t>
                      </a:r>
                    </a:p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мамы/папы?"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представления о сходстве и различии между представителями разного пола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Словестная игра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Воспитатель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4594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"Цепочка"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понятия о биологическом возрасте и поле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err="1" smtClean="0">
                          <a:effectLst/>
                        </a:rPr>
                        <a:t>Дидактическаяигра</a:t>
                      </a:r>
                      <a:r>
                        <a:rPr lang="ru-RU" sz="2000" u="none" strike="noStrike" dirty="0" smtClean="0">
                          <a:effectLst/>
                        </a:rPr>
                        <a:t>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Воспитатель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/>
            </a:extLst>
          </a:blip>
          <a:srcRect l="3737" t="6032" r="4008" b="6774"/>
          <a:stretch/>
        </p:blipFill>
        <p:spPr>
          <a:xfrm>
            <a:off x="272955" y="109181"/>
            <a:ext cx="6168789" cy="3794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849772" y="2006220"/>
            <a:ext cx="6096000" cy="407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864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34"/>
                <a:gridCol w="3937396"/>
                <a:gridCol w="2447685"/>
                <a:gridCol w="1755581"/>
                <a:gridCol w="1654297"/>
                <a:gridCol w="1991909"/>
              </a:tblGrid>
              <a:tr h="4024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Друг/сверстник</a:t>
                      </a:r>
                      <a:endParaRPr lang="ru-RU" sz="2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май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2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"Угадай настроение"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Способствовать развитию понимания эмоционального состояния сверстника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Имитационная игра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Восп.,муз.руководитель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993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"Комплименты"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Способствовать развитию желания проявлять симпатии к детям своего и противоположного пола, представления о женственности и мужественности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Словестная игра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Воспитатель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82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"С кем бы я хотел дружить?"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дружеские взаимоотношения в коллективе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Беседа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Воспитатель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90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Праздник для </a:t>
                      </a:r>
                    </a:p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мальчиков и девочек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культуру полоролевого общения, развиваются качества женственности и мужественности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Развлечен.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Воспитатель, родители </a:t>
                      </a:r>
                      <a:r>
                        <a:rPr lang="ru-RU" sz="2000" u="none" strike="noStrike" dirty="0" err="1" smtClean="0">
                          <a:effectLst/>
                        </a:rPr>
                        <a:t>муз.руководитель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90968"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l="3854"/>
          <a:stretch/>
        </p:blipFill>
        <p:spPr>
          <a:xfrm>
            <a:off x="5199114" y="-161285"/>
            <a:ext cx="6842760" cy="426926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106682" y="-263644"/>
            <a:ext cx="5694877" cy="44739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740757" y="3286125"/>
            <a:ext cx="6172655" cy="3571875"/>
          </a:xfr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091988" cy="675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1808"/>
                <a:gridCol w="3905074"/>
                <a:gridCol w="2427592"/>
                <a:gridCol w="1741169"/>
                <a:gridCol w="1640717"/>
                <a:gridCol w="1975557"/>
              </a:tblGrid>
              <a:tr h="7976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№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Название </a:t>
                      </a:r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мероприятия</a:t>
                      </a: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Цель</a:t>
                      </a: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solidFill>
                            <a:srgbClr val="C00000"/>
                          </a:solidFill>
                          <a:effectLst/>
                        </a:rPr>
                        <a:t>Форма проведения</a:t>
                      </a:r>
                      <a:endParaRPr lang="ru-RU" sz="1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solidFill>
                            <a:srgbClr val="C00000"/>
                          </a:solidFill>
                          <a:effectLst/>
                        </a:rPr>
                        <a:t>Срок проведения</a:t>
                      </a:r>
                      <a:endParaRPr lang="ru-RU" sz="1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Ответственные за проведение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4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Знакомство</a:t>
                      </a:r>
                      <a:endParaRPr lang="ru-RU" sz="2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Сентябрь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732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</a:p>
                    <a:p>
                      <a:pPr algn="ctr" fontAlgn="b"/>
                      <a:endParaRPr lang="ru-RU" sz="1800" b="0" i="0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800" b="0" i="0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 "Будем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знакомы»</a:t>
                      </a:r>
                    </a:p>
                    <a:p>
                      <a:pPr algn="ctr" fontAlgn="b"/>
                      <a:endParaRPr lang="ru-RU" sz="2000" b="1" i="0" u="none" strike="noStrike" dirty="0" smtClean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2000" b="1" i="0" u="none" strike="noStrike" dirty="0" smtClean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дружеские отношения в коллективе между мальчиками и девочками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Беседа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Воспитетель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854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</a:p>
                    <a:p>
                      <a:pPr algn="ctr" fontAlgn="b"/>
                      <a:endParaRPr lang="ru-RU" sz="1800" b="0" i="0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800" b="0" i="0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"Я-девочка,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я-мальчик»</a:t>
                      </a:r>
                    </a:p>
                    <a:p>
                      <a:pPr algn="ctr" fontAlgn="b"/>
                      <a:endParaRPr lang="ru-RU" sz="2000" b="1" i="0" u="none" strike="noStrike" dirty="0" smtClean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Способствовать развитию </a:t>
                      </a:r>
                      <a:r>
                        <a:rPr lang="ru-RU" sz="1600" u="none" strike="noStrike" dirty="0" err="1">
                          <a:effectLst/>
                        </a:rPr>
                        <a:t>полоролевой</a:t>
                      </a:r>
                      <a:r>
                        <a:rPr lang="ru-RU" sz="1600" u="none" strike="noStrike" dirty="0">
                          <a:effectLst/>
                        </a:rPr>
                        <a:t> идентификации ребенка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err="1">
                          <a:effectLst/>
                        </a:rPr>
                        <a:t>Дид.игра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854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</a:p>
                    <a:p>
                      <a:pPr algn="ctr" fontAlgn="b"/>
                      <a:endParaRPr lang="ru-RU" sz="1800" b="0" i="0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 "Угадай, кто это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?»</a:t>
                      </a:r>
                    </a:p>
                    <a:p>
                      <a:pPr algn="ctr" fontAlgn="b"/>
                      <a:endParaRPr lang="ru-RU" sz="2000" b="1" i="0" u="none" strike="noStrike" dirty="0" smtClean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умение идентифицировать человека </a:t>
                      </a:r>
                      <a:r>
                        <a:rPr lang="ru-RU" sz="1600" u="none" strike="noStrike" dirty="0" smtClean="0">
                          <a:effectLst/>
                        </a:rPr>
                        <a:t>по </a:t>
                      </a:r>
                      <a:r>
                        <a:rPr lang="ru-RU" sz="1600" u="none" strike="noStrike" dirty="0" err="1">
                          <a:effectLst/>
                        </a:rPr>
                        <a:t>полоролевому</a:t>
                      </a:r>
                      <a:r>
                        <a:rPr lang="ru-RU" sz="1600" u="none" strike="noStrike" dirty="0">
                          <a:effectLst/>
                        </a:rPr>
                        <a:t> признаку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Словестная игра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73232">
                <a:tc>
                  <a:txBody>
                    <a:bodyPr/>
                    <a:lstStyle/>
                    <a:p>
                      <a:pPr algn="ctr" fontAlgn="b"/>
                      <a:endParaRPr lang="ru-RU" sz="1800" u="none" strike="noStrike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ru-RU" sz="18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1800" b="0" i="0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"Я и моя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семья»</a:t>
                      </a:r>
                    </a:p>
                    <a:p>
                      <a:pPr algn="ctr" fontAlgn="b"/>
                      <a:endParaRPr lang="ru-RU" sz="2000" b="1" i="0" u="none" strike="noStrike" dirty="0" smtClean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Развивать понимание родственных связей в семье; </a:t>
                      </a:r>
                      <a:r>
                        <a:rPr lang="ru-RU" sz="1600" u="none" strike="noStrike" dirty="0" smtClean="0">
                          <a:effectLst/>
                        </a:rPr>
                        <a:t>формировать </a:t>
                      </a:r>
                      <a:r>
                        <a:rPr lang="ru-RU" sz="1600" u="none" strike="noStrike" dirty="0">
                          <a:effectLst/>
                        </a:rPr>
                        <a:t>ч</a:t>
                      </a:r>
                      <a:r>
                        <a:rPr lang="ru-RU" sz="1600" u="none" strike="noStrike" dirty="0" smtClean="0">
                          <a:effectLst/>
                        </a:rPr>
                        <a:t>увство </a:t>
                      </a:r>
                      <a:r>
                        <a:rPr lang="ru-RU" sz="1600" u="none" strike="noStrike" dirty="0">
                          <a:effectLst/>
                        </a:rPr>
                        <a:t>любви и гордости за своих близких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Фотовыставка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Родители, </a:t>
                      </a:r>
                      <a:r>
                        <a:rPr lang="ru-RU" sz="2000" u="none" strike="noStrike" dirty="0" smtClean="0">
                          <a:effectLst/>
                        </a:rPr>
                        <a:t>воспитатель.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b="1" dirty="0" smtClean="0">
                <a:solidFill>
                  <a:srgbClr val="FF6600"/>
                </a:solidFill>
              </a:rPr>
              <a:t>Ребенок имеет представления: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 smtClean="0"/>
              <a:t>о себе, собственной гендерной принадлежности и принадлежности других людей к определенному полу;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 smtClean="0"/>
              <a:t>о составе семьи, родственных отношениях и взаимодействиях, распределении семейных обязанностей, семейных </a:t>
            </a:r>
            <a:r>
              <a:rPr lang="ru-RU" dirty="0" err="1" smtClean="0"/>
              <a:t>традиях</a:t>
            </a:r>
            <a:r>
              <a:rPr lang="ru-RU" dirty="0" smtClean="0"/>
              <a:t>;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/>
              <a:t>о</a:t>
            </a:r>
            <a:r>
              <a:rPr lang="ru-RU" dirty="0" smtClean="0"/>
              <a:t>бладает культурой полоролевого общения.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79672" y="306022"/>
            <a:ext cx="7231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  <a:latin typeface="+mn-lt"/>
                <a:cs typeface="+mn-cs"/>
              </a:rPr>
              <a:t>Ожидаемый результат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73324" y="121977"/>
            <a:ext cx="4249003" cy="3186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96000" y="3549697"/>
            <a:ext cx="4478981" cy="3121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995650" y="0"/>
            <a:ext cx="4579332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Развивающая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среда по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гендерному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развитию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924205" y="3522402"/>
            <a:ext cx="4249003" cy="3121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Скругленный прямоугольник 1"/>
          <p:cNvSpPr/>
          <p:nvPr/>
        </p:nvSpPr>
        <p:spPr>
          <a:xfrm>
            <a:off x="5995650" y="93402"/>
            <a:ext cx="4531057" cy="32153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Развивающая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среда по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гендерному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развитию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67525"/>
          </a:xfrm>
        </p:spPr>
      </p:pic>
      <p:sp>
        <p:nvSpPr>
          <p:cNvPr id="7" name="Прямоугольник 6"/>
          <p:cNvSpPr/>
          <p:nvPr/>
        </p:nvSpPr>
        <p:spPr>
          <a:xfrm>
            <a:off x="3065589" y="0"/>
            <a:ext cx="658337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cs typeface="+mn-cs"/>
              </a:rPr>
              <a:t>Уголки для девочек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2077" y="923330"/>
            <a:ext cx="5345311" cy="326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40597" b="29154"/>
          <a:stretch/>
        </p:blipFill>
        <p:spPr>
          <a:xfrm>
            <a:off x="411709" y="4244987"/>
            <a:ext cx="5345311" cy="249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/>
            </a:extLst>
          </a:blip>
          <a:srcRect l="9304" t="15920"/>
          <a:stretch/>
        </p:blipFill>
        <p:spPr>
          <a:xfrm>
            <a:off x="6016061" y="923330"/>
            <a:ext cx="5907266" cy="581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Объект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10712" y="1027906"/>
            <a:ext cx="6986124" cy="53419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238573" y="245659"/>
            <a:ext cx="4811689" cy="6376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435899" y="40943"/>
            <a:ext cx="69653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Уголки для мальчиков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13815" y="964274"/>
            <a:ext cx="5741157" cy="5054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355306" y="964273"/>
            <a:ext cx="5436359" cy="5054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/>
            </a:extLst>
          </a:blip>
          <a:srcRect t="6411"/>
          <a:stretch/>
        </p:blipFill>
        <p:spPr>
          <a:xfrm>
            <a:off x="419097" y="573205"/>
            <a:ext cx="4188433" cy="595042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t="19027" b="15011"/>
          <a:stretch/>
        </p:blipFill>
        <p:spPr>
          <a:xfrm>
            <a:off x="5026632" y="573205"/>
            <a:ext cx="7022857" cy="6127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93366" y="0"/>
            <a:ext cx="94052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cs typeface="+mn-cs"/>
              </a:rPr>
              <a:t>Ознакомление с профессиями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054187" y="923329"/>
            <a:ext cx="4718714" cy="5571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54842" y="923329"/>
            <a:ext cx="6280244" cy="5571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84409" y="495282"/>
            <a:ext cx="4448033" cy="5455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7287" r="8103"/>
          <a:stretch/>
        </p:blipFill>
        <p:spPr>
          <a:xfrm>
            <a:off x="559558" y="495283"/>
            <a:ext cx="6346209" cy="5455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55369" y="0"/>
            <a:ext cx="64812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cs typeface="+mn-cs"/>
              </a:rPr>
              <a:t>Дидактические игры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3184" t="5572"/>
          <a:stretch/>
        </p:blipFill>
        <p:spPr>
          <a:xfrm>
            <a:off x="274379" y="923330"/>
            <a:ext cx="6258586" cy="569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5190"/>
          <a:stretch/>
        </p:blipFill>
        <p:spPr>
          <a:xfrm rot="16200000">
            <a:off x="6540425" y="1190247"/>
            <a:ext cx="5695583" cy="5161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037428" y="136478"/>
            <a:ext cx="4106333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18507" b="26766"/>
          <a:stretch/>
        </p:blipFill>
        <p:spPr>
          <a:xfrm>
            <a:off x="4632686" y="104822"/>
            <a:ext cx="3750039" cy="34274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t="18309" b="26766"/>
          <a:stretch/>
        </p:blipFill>
        <p:spPr>
          <a:xfrm>
            <a:off x="4548548" y="3331930"/>
            <a:ext cx="3918313" cy="359430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12594"/>
          <a:stretch/>
        </p:blipFill>
        <p:spPr>
          <a:xfrm rot="16200000">
            <a:off x="-790169" y="1213409"/>
            <a:ext cx="6457877" cy="440822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258180"/>
            <a:ext cx="6248401" cy="4136301"/>
          </a:xfrm>
          <a:solidFill>
            <a:schemeClr val="accent2">
              <a:lumMod val="40000"/>
              <a:lumOff val="60000"/>
              <a:alpha val="20000"/>
            </a:schemeClr>
          </a:solidFill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19800" y="1988821"/>
            <a:ext cx="6172200" cy="486918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2192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69655" y="632516"/>
            <a:ext cx="8852681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Праздник для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мальчиков и девочек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1849" y="2903502"/>
            <a:ext cx="780829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Сценарий развлечения для детей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подготовительной группы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12192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13" y="163513"/>
            <a:ext cx="11804650" cy="6578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Цели 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</a:t>
            </a:r>
            <a:r>
              <a:rPr lang="ru-RU" dirty="0"/>
              <a:t>содействие гендерной идентификации;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-создание положительных эмоциональных переживаний для принятия детьми гендерных ролей</a:t>
            </a:r>
            <a:r>
              <a:rPr lang="ru-RU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	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Действующие лица 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-педагог- ведущий;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-дети подготовительной группы;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-музыкальный руководитель.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	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Оборудование 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елки, заячья избушка, куклы,2 кроватки, детские стульчики,  коляски для кукол, маленькие столы, блюдца по количеству девочек, наборы для бус, цветные флажки, канат, маленькие цветные мячи, угощенья.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b="2795"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513" y="136525"/>
            <a:ext cx="11545887" cy="6721475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Звучит запись песни «Маленькая фея» муз. и сл. </a:t>
            </a:r>
            <a:r>
              <a:rPr lang="ru-RU" i="1" dirty="0" err="1"/>
              <a:t>Т.Морозовой</a:t>
            </a:r>
            <a:r>
              <a:rPr lang="ru-RU" i="1" dirty="0"/>
              <a:t>. Девочки с куклами заходят в зал и рассаживаются на стульчики.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    </a:t>
            </a:r>
            <a:r>
              <a:rPr lang="ru-RU" dirty="0"/>
              <a:t>Здравствуйте , дорогие девочки! Посмотрите , как нарядно украшен наш зал. К нам пришло много гостей , да и вы такие нарядные. А не устроить ли нам праздник для девочек?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Девочки:      </a:t>
            </a:r>
            <a:r>
              <a:rPr lang="ru-RU" dirty="0"/>
              <a:t>Да!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    </a:t>
            </a:r>
            <a:r>
              <a:rPr lang="ru-RU" dirty="0"/>
              <a:t>Вот и замечательно.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( </a:t>
            </a:r>
            <a:r>
              <a:rPr lang="ru-RU" i="1" dirty="0"/>
              <a:t>За кулисами слышен рев</a:t>
            </a:r>
            <a:r>
              <a:rPr lang="ru-RU" dirty="0" smtClean="0"/>
              <a:t>.)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    </a:t>
            </a:r>
            <a:r>
              <a:rPr lang="ru-RU" dirty="0"/>
              <a:t>Что за вой? Что за рев? Там не стадо ли коров?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(Появляется </a:t>
            </a:r>
            <a:r>
              <a:rPr lang="ru-RU" i="1" dirty="0" err="1"/>
              <a:t>Ревушка</a:t>
            </a:r>
            <a:r>
              <a:rPr lang="ru-RU" i="1" dirty="0"/>
              <a:t> , вся заплаканная, везет за собой машинку.)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    </a:t>
            </a:r>
            <a:r>
              <a:rPr lang="ru-RU" dirty="0"/>
              <a:t>Нет,  там не коровушка-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 Это просто </a:t>
            </a:r>
            <a:r>
              <a:rPr lang="ru-RU" dirty="0" err="1"/>
              <a:t>ревушка</a:t>
            </a:r>
            <a:r>
              <a:rPr lang="ru-RU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 Плачет , заливается ,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 Платьем утирается…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err="1"/>
              <a:t>Ревушка</a:t>
            </a:r>
            <a:r>
              <a:rPr lang="ru-RU" b="1" dirty="0"/>
              <a:t>:  </a:t>
            </a:r>
            <a:r>
              <a:rPr lang="ru-RU" dirty="0"/>
              <a:t>У-У-У-У-У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</a:t>
            </a:r>
            <a:r>
              <a:rPr lang="ru-RU" dirty="0"/>
              <a:t>:   Ты кто?</a:t>
            </a:r>
            <a:r>
              <a:rPr lang="ru-RU" b="1" dirty="0"/>
              <a:t>                                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 </a:t>
            </a:r>
            <a:r>
              <a:rPr lang="ru-RU" b="1" dirty="0" err="1"/>
              <a:t>Ревушка</a:t>
            </a:r>
            <a:r>
              <a:rPr lang="ru-RU" b="1" dirty="0"/>
              <a:t>:  </a:t>
            </a:r>
            <a:r>
              <a:rPr lang="ru-RU" dirty="0"/>
              <a:t>Я девочка</a:t>
            </a:r>
            <a:r>
              <a:rPr lang="ru-RU" b="1" dirty="0"/>
              <a:t>.</a:t>
            </a:r>
            <a:r>
              <a:rPr lang="ru-RU" i="1" dirty="0"/>
              <a:t>(</a:t>
            </a:r>
            <a:r>
              <a:rPr lang="ru-RU" i="1" dirty="0" smtClean="0"/>
              <a:t>Хнычет)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b="2795"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" y="122238"/>
            <a:ext cx="11847513" cy="67357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Ведущий</a:t>
            </a:r>
            <a:r>
              <a:rPr lang="ru-RU" dirty="0" smtClean="0"/>
              <a:t>:  Да?(</a:t>
            </a:r>
            <a:r>
              <a:rPr lang="ru-RU" i="1" dirty="0" smtClean="0"/>
              <a:t>Сомневающимся голосом</a:t>
            </a:r>
            <a:r>
              <a:rPr lang="ru-RU" dirty="0" smtClean="0"/>
              <a:t>) А что случилось ,</a:t>
            </a:r>
            <a:r>
              <a:rPr lang="ru-RU" dirty="0" err="1" smtClean="0"/>
              <a:t>Ревушка</a:t>
            </a:r>
            <a:r>
              <a:rPr lang="ru-RU" dirty="0" smtClean="0"/>
              <a:t>? Почему ты так плачешь? Посмотри на себя , ты и на девочку не похожа. Нос распух , платье от слез промокло, волосы растрепались, да и игрушка у тебя совсем не девчачья.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err="1" smtClean="0"/>
              <a:t>Ревушка</a:t>
            </a:r>
            <a:r>
              <a:rPr lang="ru-RU" b="1" dirty="0" smtClean="0"/>
              <a:t>:  </a:t>
            </a:r>
            <a:r>
              <a:rPr lang="ru-RU" dirty="0" smtClean="0"/>
              <a:t>Хочу и плачу-у-у-у. А я и не умею быть другой! А какой должна быть девочка?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Ведущий</a:t>
            </a:r>
            <a:r>
              <a:rPr lang="ru-RU" dirty="0" smtClean="0"/>
              <a:t>: Девочка должна быть опрятной ,аккуратно и чисто одетой, помогать своей маме.  Чем девочка может помочь маме?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Девочки:</a:t>
            </a:r>
            <a:r>
              <a:rPr lang="ru-RU" dirty="0" smtClean="0"/>
              <a:t>  Накрыть стол, убрать свои вещи, привести в порядок свои игрушки.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Ведущий:</a:t>
            </a:r>
            <a:r>
              <a:rPr lang="ru-RU" dirty="0" smtClean="0"/>
              <a:t> Вот посмотри на наших девочек, они пришли на праздник со своими «дочками».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(</a:t>
            </a:r>
            <a:r>
              <a:rPr lang="ru-RU" i="1" dirty="0" smtClean="0"/>
              <a:t>Под вступительную мелодию песни «</a:t>
            </a:r>
            <a:r>
              <a:rPr lang="ru-RU" i="1" dirty="0" err="1" smtClean="0"/>
              <a:t>Куколкина</a:t>
            </a:r>
            <a:r>
              <a:rPr lang="ru-RU" i="1" dirty="0" smtClean="0"/>
              <a:t> мама»,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 err="1" smtClean="0"/>
              <a:t>сл.и</a:t>
            </a:r>
            <a:r>
              <a:rPr lang="ru-RU" i="1" dirty="0" smtClean="0"/>
              <a:t> муз .Е. </a:t>
            </a:r>
            <a:r>
              <a:rPr lang="ru-RU" i="1" dirty="0" err="1" smtClean="0"/>
              <a:t>Гомоновой</a:t>
            </a:r>
            <a:r>
              <a:rPr lang="ru-RU" i="1" dirty="0" smtClean="0"/>
              <a:t>, девочки с куклами выходят на сцену и читают стихи</a:t>
            </a:r>
            <a:r>
              <a:rPr lang="ru-RU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b="2795"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50" y="150813"/>
            <a:ext cx="11914188" cy="6707187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1-я девочка</a:t>
            </a:r>
            <a:r>
              <a:rPr lang="ru-RU" dirty="0"/>
              <a:t>: А мы кукол нарядили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Их на праздник пригласили.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2-я девочка</a:t>
            </a:r>
            <a:r>
              <a:rPr lang="ru-RU" dirty="0"/>
              <a:t>: В белом платье-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 Это Катя.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3-я девочка</a:t>
            </a:r>
            <a:r>
              <a:rPr lang="ru-RU" dirty="0"/>
              <a:t>: В сарафане-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 Это Надя.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4-я девочка</a:t>
            </a:r>
            <a:r>
              <a:rPr lang="ru-RU" dirty="0"/>
              <a:t>: Платье новое у Риты,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 Ей недавно мамой сшито.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5-я девочка</a:t>
            </a:r>
            <a:r>
              <a:rPr lang="ru-RU" dirty="0"/>
              <a:t>: А на брючках Светочки-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Розовые ленточки.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Девочки</a:t>
            </a:r>
            <a:r>
              <a:rPr lang="ru-RU" dirty="0"/>
              <a:t> (</a:t>
            </a:r>
            <a:r>
              <a:rPr lang="ru-RU" i="1" dirty="0"/>
              <a:t>хором)</a:t>
            </a:r>
            <a:r>
              <a:rPr lang="ru-RU" dirty="0"/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Вот какие куклы наши.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Мы споём с ними и спляшем.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                                          (Л. Михайлова)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(</a:t>
            </a:r>
            <a:r>
              <a:rPr lang="ru-RU" i="1" dirty="0"/>
              <a:t>Девочки исполняют песню «</a:t>
            </a:r>
            <a:r>
              <a:rPr lang="ru-RU" i="1" dirty="0" err="1"/>
              <a:t>Куколкина</a:t>
            </a:r>
            <a:r>
              <a:rPr lang="ru-RU" i="1" dirty="0"/>
              <a:t> мама», сл.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и муз. Е. </a:t>
            </a:r>
            <a:r>
              <a:rPr lang="ru-RU" i="1" dirty="0" err="1"/>
              <a:t>Гомоновой</a:t>
            </a:r>
            <a:r>
              <a:rPr lang="ru-RU" i="1" dirty="0"/>
              <a:t>, сопровождая пение действиями: укладывают кукол в кроватки, гладят утюжком одежду сажают кукол на стульчики, берут на руки, качают.)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b="2795"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9538"/>
            <a:ext cx="11723688" cy="6748462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</a:t>
            </a:r>
            <a:r>
              <a:rPr lang="ru-RU" i="1" dirty="0"/>
              <a:t>:   </a:t>
            </a:r>
            <a:r>
              <a:rPr lang="ru-RU" dirty="0"/>
              <a:t>Какие наши девочки заботливые, внимательные, как мамы.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err="1"/>
              <a:t>Ревушка</a:t>
            </a:r>
            <a:r>
              <a:rPr lang="ru-RU" b="1" dirty="0"/>
              <a:t>:</a:t>
            </a:r>
            <a:r>
              <a:rPr lang="ru-RU" i="1" dirty="0"/>
              <a:t> </a:t>
            </a:r>
            <a:r>
              <a:rPr lang="ru-RU" dirty="0"/>
              <a:t>Я тоже хочу играть в куклы, как вы, не нужна мне эта машина, пусть с ней мальчики играют.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i="1" dirty="0"/>
              <a:t>  </a:t>
            </a:r>
            <a:r>
              <a:rPr lang="ru-RU" dirty="0"/>
              <a:t>А мы тебе подарим куклу, будешь вместе  с девочками играть.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 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(Девочки дарят </a:t>
            </a:r>
            <a:r>
              <a:rPr lang="ru-RU" i="1" dirty="0" err="1"/>
              <a:t>Ревушке</a:t>
            </a:r>
            <a:r>
              <a:rPr lang="ru-RU" i="1" dirty="0"/>
              <a:t> куклу. Она благодарит их за подарок).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 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err="1"/>
              <a:t>Ревушка</a:t>
            </a:r>
            <a:r>
              <a:rPr lang="ru-RU" b="1" dirty="0"/>
              <a:t>:</a:t>
            </a:r>
            <a:r>
              <a:rPr lang="ru-RU" i="1" dirty="0"/>
              <a:t> </a:t>
            </a:r>
            <a:r>
              <a:rPr lang="ru-RU" dirty="0"/>
              <a:t>Какая красивая и нарядная кукла! Девочки, вы такие аккуратные и нарядные. Я тоже хочу быть такой.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i="1" dirty="0"/>
              <a:t> </a:t>
            </a:r>
            <a:r>
              <a:rPr lang="ru-RU" dirty="0"/>
              <a:t>Так кто же тебе мешает? Иди и приведи себя в порядок, а мы тебя подождём. А пока мы будем ждать нашу новую подружку, давайте ещё раз посмотрим, в что же вы, девочки, сегодня нарядились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 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(</a:t>
            </a:r>
            <a:r>
              <a:rPr lang="ru-RU" i="1" dirty="0" err="1"/>
              <a:t>Ревушка</a:t>
            </a:r>
            <a:r>
              <a:rPr lang="ru-RU" i="1" dirty="0"/>
              <a:t> уходит за кулисы, переодевается, выходит в конце дефиле.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Девочки проходят по залу и демонстрируют наряды под песню «Современная девчонка», </a:t>
            </a:r>
            <a:r>
              <a:rPr lang="ru-RU" i="1" dirty="0" err="1"/>
              <a:t>сл.С</a:t>
            </a:r>
            <a:r>
              <a:rPr lang="ru-RU" i="1" dirty="0"/>
              <a:t>. Савенкова, муз. Т. Тарасовой).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 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i="1" dirty="0"/>
              <a:t> </a:t>
            </a:r>
            <a:r>
              <a:rPr lang="ru-RU" dirty="0"/>
              <a:t>Тебя не узнать- ты стала очаровательной девочкой. Девочки, посмотрите на себя, какие вы красивые! Но все же мы о чём-то забыли. Как вы думаете, чего не хватает в наших нарядах? Давайте сейчас с вами сделаем украшении- бусы.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 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(Ведущий приглашает девочек к столам, на которых расставлены блюдца с бусинками и ниточками. Звучит  музыка, девочки делают бусы и надевают украшения</a:t>
            </a:r>
            <a:r>
              <a:rPr lang="ru-RU" i="1" dirty="0" smtClean="0"/>
              <a:t>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b="129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68338"/>
            <a:ext cx="12192000" cy="61896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i="1" dirty="0"/>
              <a:t> </a:t>
            </a:r>
            <a:r>
              <a:rPr lang="ru-RU" dirty="0"/>
              <a:t>Вот теперь наш наряд </a:t>
            </a:r>
            <a:r>
              <a:rPr lang="ru-RU" dirty="0" err="1"/>
              <a:t>завершен.Какой</a:t>
            </a:r>
            <a:r>
              <a:rPr lang="ru-RU" dirty="0"/>
              <a:t> же  праздник без друзей- мальчиков. Я  их сейчас позову. Ой, да и они соскучились, поэтому уже здесь, встречайте! Мальчики, приглашайте девочек на танец.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(Мальчики и девочки танцуют под эстонскую народную мелодию «Приседай». </a:t>
            </a:r>
            <a:r>
              <a:rPr lang="ru-RU" i="1" dirty="0" err="1"/>
              <a:t>Ревушка</a:t>
            </a:r>
            <a:r>
              <a:rPr lang="ru-RU" i="1" dirty="0"/>
              <a:t> танцует вместе с детьми.)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 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err="1"/>
              <a:t>Ревушка</a:t>
            </a:r>
            <a:r>
              <a:rPr lang="ru-RU" b="1" dirty="0"/>
              <a:t>: </a:t>
            </a:r>
            <a:r>
              <a:rPr lang="ru-RU" dirty="0"/>
              <a:t>Ой, как всё здорово и замечательно. Я сегодня на настоящем празднике для девочек А когда я бегала переодеваться, приготовила для вас, новых  моих друзей, угощение. Милые девочки, пойдёмте, вы научите меняя накрывать стол для чаепития. А когда мы его накроем, позовем наших мальчиков. Конечно, девочки ,идите. А мы с мальчиками будем ждать вашего приглашения.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 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b="129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0" y="122238"/>
            <a:ext cx="11299825" cy="66341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 smtClean="0"/>
              <a:t>(Звучит музыка П. И. Чайковского «Сладкая греза», девочки выходят из зала. Вторая часть мероприятия проводится с мальчиками).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Ведущий:</a:t>
            </a:r>
            <a:r>
              <a:rPr lang="ru-RU" i="1" dirty="0" smtClean="0"/>
              <a:t> </a:t>
            </a:r>
            <a:r>
              <a:rPr lang="ru-RU" dirty="0" smtClean="0"/>
              <a:t>Здравствуйте мальчики. А с вами мы отправимся в путешествие. Готовы?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Мальчики:</a:t>
            </a:r>
            <a:r>
              <a:rPr lang="ru-RU" i="1" dirty="0" smtClean="0"/>
              <a:t>  </a:t>
            </a:r>
            <a:r>
              <a:rPr lang="ru-RU" dirty="0" smtClean="0"/>
              <a:t>Да!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Ведущий:</a:t>
            </a:r>
            <a:r>
              <a:rPr lang="ru-RU" i="1" dirty="0" smtClean="0"/>
              <a:t> </a:t>
            </a:r>
            <a:r>
              <a:rPr lang="ru-RU" dirty="0" smtClean="0"/>
              <a:t>Ну, тогда в путь!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 smtClean="0"/>
              <a:t> 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 smtClean="0"/>
              <a:t>(Звучит «Марш», муз Е. Тиличеева .Дети под музыку идут по залу.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 smtClean="0"/>
              <a:t>Открывается занавес. На сцене, оформленный под лесную поляну, в углу возле кулис, стоит избушка. Навстречу детям идёт Зайчик.)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b="129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13" y="177800"/>
            <a:ext cx="11899900" cy="6680200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i="1" dirty="0"/>
              <a:t> </a:t>
            </a:r>
            <a:r>
              <a:rPr lang="ru-RU" dirty="0"/>
              <a:t>Вот чья-то избушка стоит. А это наверное, хозяин. Доброе утро, Зайчик!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Зайчик:</a:t>
            </a:r>
            <a:r>
              <a:rPr lang="ru-RU" i="1" dirty="0"/>
              <a:t> Здравствуйте</a:t>
            </a:r>
            <a:r>
              <a:rPr lang="ru-RU" dirty="0"/>
              <a:t>, только для меня это утро совсем не доброе.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dirty="0"/>
              <a:t>  Что случилось? Почему ты такой грустный?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Зайчик:</a:t>
            </a:r>
            <a:r>
              <a:rPr lang="ru-RU" dirty="0"/>
              <a:t> Меня лиса обхитрила и из дому выгнала. И никто мне не поможет. Собаки гнали лису -не выгнали, медведь  гнал -не выгнал, волк гнал -не выгнал.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dirty="0"/>
              <a:t> Не грусти, Зайчик, и у тебя найдется помощник. Мальчики, а вы знаете такую историю? Кто поможет Зайчику?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Мальчики:</a:t>
            </a:r>
            <a:r>
              <a:rPr lang="ru-RU" dirty="0"/>
              <a:t> Петушок.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Зайчик:</a:t>
            </a:r>
            <a:r>
              <a:rPr lang="ru-RU" dirty="0"/>
              <a:t> Я тоже знаю эту историю, только она </a:t>
            </a:r>
            <a:r>
              <a:rPr lang="ru-RU" dirty="0" smtClean="0"/>
              <a:t>не </a:t>
            </a:r>
            <a:r>
              <a:rPr lang="ru-RU" dirty="0"/>
              <a:t>про меня. Петух помог выгнать лису не  мне, а моему брату Тимошке, он живёт в другом лесу. А я не Тимошка- я заяц Егорка, живу под горой.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dirty="0"/>
              <a:t> Не печалься, мы поможем твоему горю. У нас мальчики сильные, ловкие и смелые. Они помогут выгнать лису. Ведь так, мальчики?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Мальчики:</a:t>
            </a:r>
            <a:r>
              <a:rPr lang="ru-RU" dirty="0"/>
              <a:t>  Да!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Зайчик:</a:t>
            </a:r>
            <a:r>
              <a:rPr lang="ru-RU" dirty="0"/>
              <a:t> Собаки гнали лису -не выгнали, медведь  гнал -не выгнал, волк гнал -не выгнал. И вы не сможете.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 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i="1" dirty="0"/>
              <a:t> </a:t>
            </a:r>
            <a:r>
              <a:rPr lang="ru-RU" dirty="0"/>
              <a:t>Не веришь? А мы тебе докажем, что сможем помочь</a:t>
            </a:r>
            <a:r>
              <a:rPr lang="ru-RU" i="1" dirty="0"/>
              <a:t>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Зайчик:</a:t>
            </a:r>
            <a:r>
              <a:rPr lang="ru-RU" dirty="0"/>
              <a:t> Всё равно у вас ничего не получится. Вы знаете, какая она хитрая обманщица.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dirty="0"/>
              <a:t> А наши мальчики очень сообразительные и внимательные. Посмотри и убедись.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b="129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0" y="941388"/>
            <a:ext cx="11831638" cy="3657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 smtClean="0"/>
              <a:t>(</a:t>
            </a:r>
            <a:r>
              <a:rPr lang="ru-RU" i="1" dirty="0" err="1"/>
              <a:t>сл.Ю</a:t>
            </a:r>
            <a:r>
              <a:rPr lang="ru-RU" i="1" dirty="0"/>
              <a:t>. Малкова, муз. Ю. </a:t>
            </a:r>
            <a:r>
              <a:rPr lang="ru-RU" i="1" dirty="0" err="1"/>
              <a:t>Слонова</a:t>
            </a:r>
            <a:r>
              <a:rPr lang="ru-RU" i="1" dirty="0"/>
              <a:t>).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Мальчики исполняют песню, сопровождая  пение следующими движениями: «ходьба с флажками», «флажки в стороны»,  «флажки вверх» и т. д.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Зайчик:</a:t>
            </a:r>
            <a:r>
              <a:rPr lang="ru-RU" i="1" dirty="0"/>
              <a:t> </a:t>
            </a:r>
            <a:r>
              <a:rPr lang="ru-RU" dirty="0"/>
              <a:t>Вижу, сообразительные и внимательные, но этим лису не одолеть.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dirty="0"/>
              <a:t> А вот смотри, какие наши мальчики сильные.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6319" y="116905"/>
            <a:ext cx="961481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Упражнение с флажками «Мы солдаты»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34"/>
                <a:gridCol w="3937396"/>
                <a:gridCol w="2447685"/>
                <a:gridCol w="1755581"/>
                <a:gridCol w="1654297"/>
                <a:gridCol w="1991909"/>
              </a:tblGrid>
              <a:tr h="4243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Профессии</a:t>
                      </a:r>
                      <a:endParaRPr lang="ru-RU" sz="2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Октябрь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884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7030A0"/>
                          </a:solidFill>
                          <a:effectLst/>
                        </a:rPr>
                        <a:t>"Бабушкины руки не знают скуки"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уважительное отношение к людям пожилого </a:t>
                      </a:r>
                      <a:r>
                        <a:rPr lang="ru-RU" sz="1600" u="none" strike="noStrike" dirty="0" smtClean="0">
                          <a:effectLst/>
                        </a:rPr>
                        <a:t>возраста</a:t>
                      </a:r>
                      <a:r>
                        <a:rPr lang="ru-RU" sz="1600" u="none" strike="noStrike" dirty="0">
                          <a:effectLst/>
                        </a:rPr>
                        <a:t>, </a:t>
                      </a:r>
                      <a:r>
                        <a:rPr lang="ru-RU" sz="1600" u="none" strike="noStrike" dirty="0" smtClean="0">
                          <a:effectLst/>
                        </a:rPr>
                        <a:t>знакомить детей </a:t>
                      </a:r>
                      <a:r>
                        <a:rPr lang="ru-RU" sz="1600" u="none" strike="noStrike" dirty="0">
                          <a:effectLst/>
                        </a:rPr>
                        <a:t>с домашним трудом взрослых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Досуг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1октября.</a:t>
                      </a:r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Музыкальный руководитель, воспитатель, бабушки.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884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7030A0"/>
                          </a:solidFill>
                          <a:effectLst/>
                        </a:rPr>
                        <a:t>"Кто нас воспитывает"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Уточнить представления о профессиях </a:t>
                      </a:r>
                      <a:r>
                        <a:rPr lang="ru-RU" sz="1600" u="none" strike="noStrike" dirty="0" smtClean="0">
                          <a:effectLst/>
                        </a:rPr>
                        <a:t>воспитателя, </a:t>
                      </a:r>
                      <a:r>
                        <a:rPr lang="ru-RU" sz="1600" u="none" strike="noStrike" dirty="0">
                          <a:effectLst/>
                        </a:rPr>
                        <a:t>помощника  </a:t>
                      </a:r>
                      <a:r>
                        <a:rPr lang="ru-RU" sz="1600" u="none" strike="noStrike" dirty="0" smtClean="0">
                          <a:effectLst/>
                        </a:rPr>
                        <a:t>воспитателя, </a:t>
                      </a:r>
                      <a:r>
                        <a:rPr lang="ru-RU" sz="1600" u="none" strike="noStrike" dirty="0">
                          <a:effectLst/>
                        </a:rPr>
                        <a:t>медсестры, </a:t>
                      </a:r>
                      <a:r>
                        <a:rPr lang="ru-RU" sz="1600" u="none" strike="noStrike" dirty="0" smtClean="0">
                          <a:effectLst/>
                        </a:rPr>
                        <a:t>повара</a:t>
                      </a:r>
                      <a:r>
                        <a:rPr lang="ru-RU" sz="1600" u="none" strike="noStrike" dirty="0">
                          <a:effectLst/>
                        </a:rPr>
                        <a:t>, заведующей, прачки, логопеда.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Экскурсия по д/саду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150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7030A0"/>
                          </a:solidFill>
                          <a:effectLst/>
                        </a:rPr>
                        <a:t>"Профессии моих родителей"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Формировать уважительное отношение к своим родителям, понимание важности их труда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Беседа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 родители.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41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"Чем пахнут </a:t>
                      </a:r>
                      <a:r>
                        <a:rPr lang="ru-RU" sz="2000" b="1" i="0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ремесла</a:t>
                      </a:r>
                    </a:p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ru-RU" sz="2000" b="1" i="0" u="none" strike="noStrike" dirty="0" err="1" smtClean="0">
                          <a:solidFill>
                            <a:srgbClr val="7030A0"/>
                          </a:solidFill>
                          <a:effectLst/>
                        </a:rPr>
                        <a:t>Дж.Родари</a:t>
                      </a:r>
                      <a:r>
                        <a:rPr lang="ru-RU" sz="2000" b="1" i="0" u="none" strike="noStrike" dirty="0">
                          <a:solidFill>
                            <a:srgbClr val="7030A0"/>
                          </a:solidFill>
                          <a:effectLst/>
                        </a:rPr>
                        <a:t>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Способствовать развитию представлений о различных профессиях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Чтение худ.литературы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b="129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1775"/>
            <a:ext cx="10515600" cy="5945188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Зайчик:</a:t>
            </a:r>
            <a:r>
              <a:rPr lang="ru-RU" i="1" dirty="0" smtClean="0"/>
              <a:t> </a:t>
            </a:r>
            <a:r>
              <a:rPr lang="ru-RU" dirty="0" smtClean="0"/>
              <a:t>Нужно еще быть ловкими и быстрыми.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Ведущий:</a:t>
            </a:r>
            <a:r>
              <a:rPr lang="ru-RU" dirty="0" smtClean="0"/>
              <a:t> Не переживай ,зайчик , и с этим наши мальчики справятся.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Ведущий из корзины высыпает маленькие мячики. Нужно как можно быстрее собрать в корзину все мячики.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Ведущий:</a:t>
            </a:r>
            <a:r>
              <a:rPr lang="ru-RU" dirty="0" smtClean="0"/>
              <a:t> Теперь- то убедили мы тебя, что справимся с лисой?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Зайчик:</a:t>
            </a:r>
            <a:r>
              <a:rPr lang="ru-RU" dirty="0" smtClean="0"/>
              <a:t> Убедили!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Ведущий:</a:t>
            </a:r>
            <a:r>
              <a:rPr lang="ru-RU" dirty="0" smtClean="0"/>
              <a:t> Ну что, прогоним лису?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Мальчики:</a:t>
            </a:r>
            <a:r>
              <a:rPr lang="ru-RU" dirty="0" smtClean="0"/>
              <a:t> Да.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 smtClean="0"/>
              <a:t>(Мальчики подходят к избушке и повторяют действия за ведущим.)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1233" y="155708"/>
            <a:ext cx="718953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Игра</a:t>
            </a: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« </a:t>
            </a:r>
            <a:r>
              <a:rPr lang="ru-RU" sz="4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Перетягивание</a:t>
            </a: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каната»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1315" y="2230357"/>
            <a:ext cx="354937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Игра «Салют»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b="129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9075"/>
            <a:ext cx="12091988" cy="66389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Мы умеем громко </a:t>
            </a:r>
            <a:r>
              <a:rPr lang="ru-RU" dirty="0" smtClean="0"/>
              <a:t>топать(</a:t>
            </a:r>
            <a:r>
              <a:rPr lang="ru-RU" i="1" dirty="0" smtClean="0"/>
              <a:t>топают</a:t>
            </a:r>
            <a:r>
              <a:rPr lang="ru-RU" i="1" dirty="0"/>
              <a:t>)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Мы умеем громко хлопать( </a:t>
            </a:r>
            <a:r>
              <a:rPr lang="ru-RU" i="1" dirty="0"/>
              <a:t>хлопают, лиса пугается)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Мы умеем покричать </a:t>
            </a:r>
            <a:r>
              <a:rPr lang="ru-RU" i="1" dirty="0"/>
              <a:t>( кричат, лиса закрывает уши</a:t>
            </a:r>
            <a:r>
              <a:rPr lang="ru-RU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Мы умеем помолчать</a:t>
            </a:r>
            <a:r>
              <a:rPr lang="ru-RU" i="1" dirty="0"/>
              <a:t>.( молчат)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dirty="0"/>
              <a:t> Давайте постараемся еще сильнее напугать лису.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( </a:t>
            </a:r>
            <a:r>
              <a:rPr lang="ru-RU" i="1" dirty="0"/>
              <a:t>Игра повторяется еще раз, после чего лиса убегает из избушки)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Зайчик</a:t>
            </a:r>
            <a:r>
              <a:rPr lang="ru-RU" dirty="0"/>
              <a:t>: Спасибо вам большое , мальчики! Вы и сильные , и ловкие, и умелые, и смелые.  Я хочу угостить вас яблочками из нашего леса.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(Зайчик достает корзину с яблоками и угощает всех ребят)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Ведущий:</a:t>
            </a:r>
            <a:r>
              <a:rPr lang="ru-RU" dirty="0"/>
              <a:t> Мы всегда рады помочь. Ой ,мальчики, а нас девочки уже, наверное, заждались на чаепитие. Приглашайте зайчика к вам в гости в группу и пойдем пить чай,  кушать яблочки!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/>
              <a:t>( Звучит запись песни «Добрые сказки» муз. А. Ермолова. Дети вместе с педагогом покидают музыкальный зал.)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609869" y="365125"/>
            <a:ext cx="765466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Спасибо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32172" y="5402135"/>
            <a:ext cx="581005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Желаем удачи!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384203" y="1101726"/>
            <a:ext cx="5423594" cy="4281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298363" cy="6892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34"/>
                <a:gridCol w="3937396"/>
                <a:gridCol w="2447685"/>
                <a:gridCol w="1755581"/>
                <a:gridCol w="1654297"/>
                <a:gridCol w="1991909"/>
              </a:tblGrid>
              <a:tr h="7519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Ноябрь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228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«Знаю 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все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профессии»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Дифференцировать профессии на мужские на мужские и женские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Наст. игра-лото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61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«Как 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я дома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помогаю»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представления </a:t>
                      </a:r>
                      <a:r>
                        <a:rPr lang="ru-RU" sz="1600" u="none" strike="noStrike" dirty="0" smtClean="0">
                          <a:effectLst/>
                        </a:rPr>
                        <a:t>о</a:t>
                      </a:r>
                      <a:r>
                        <a:rPr lang="ru-RU" sz="1600" u="none" strike="noStrike" baseline="0" dirty="0" smtClean="0">
                          <a:effectLst/>
                        </a:rPr>
                        <a:t> домашних обязанностях женщины и мужчины , мальчика и девочки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Беседа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61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«Что 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я маме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подарю»</a:t>
                      </a:r>
                    </a:p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(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подарок ко Дню матери)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Развивать чувство любви, проявления заботы о маме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Ручной труд.</a:t>
                      </a:r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Воспитатель,    </a:t>
                      </a:r>
                      <a:r>
                        <a:rPr lang="ru-RU" sz="2000" u="none" strike="noStrike" dirty="0" err="1" smtClean="0">
                          <a:effectLst/>
                        </a:rPr>
                        <a:t>пом.воспитателя</a:t>
                      </a:r>
                      <a:r>
                        <a:rPr lang="ru-RU" sz="2000" u="none" strike="noStrike" dirty="0" smtClean="0">
                          <a:effectLst/>
                        </a:rPr>
                        <a:t>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61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«Мама 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любимая </a:t>
                      </a:r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моя»</a:t>
                      </a:r>
                    </a:p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(</a:t>
                      </a:r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ко Дню матери)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Формировать </a:t>
                      </a:r>
                      <a:r>
                        <a:rPr lang="ru-RU" sz="1600" u="none" strike="noStrike" dirty="0">
                          <a:effectLst/>
                        </a:rPr>
                        <a:t>чувство доброты, любви, уважения к маме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Праздник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24 ноября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Музыкальный</a:t>
                      </a:r>
                      <a:r>
                        <a:rPr lang="ru-RU" sz="20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2000" u="none" strike="noStrike" dirty="0" smtClean="0">
                          <a:effectLst/>
                        </a:rPr>
                        <a:t>руководитель, воспитатель.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92636" y="231300"/>
            <a:ext cx="47244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927030" y="247222"/>
            <a:ext cx="5426770" cy="4708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34"/>
                <a:gridCol w="3937396"/>
                <a:gridCol w="2447685"/>
                <a:gridCol w="1755581"/>
                <a:gridCol w="1654297"/>
                <a:gridCol w="1991909"/>
              </a:tblGrid>
              <a:tr h="4488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Герои книг.</a:t>
                      </a:r>
                      <a:endParaRPr lang="ru-RU" sz="2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декабрь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022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"Мы пришли в библиотеку"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Познакомить с профессией библиотекаря, </a:t>
                      </a:r>
                      <a:r>
                        <a:rPr lang="ru-RU" sz="1600" u="none" strike="noStrike" dirty="0" smtClean="0">
                          <a:effectLst/>
                        </a:rPr>
                        <a:t>формировать </a:t>
                      </a:r>
                      <a:r>
                        <a:rPr lang="ru-RU" sz="1600" u="none" strike="noStrike" dirty="0">
                          <a:effectLst/>
                        </a:rPr>
                        <a:t>к</a:t>
                      </a:r>
                      <a:r>
                        <a:rPr lang="ru-RU" sz="1600" u="none" strike="noStrike" dirty="0" smtClean="0">
                          <a:effectLst/>
                        </a:rPr>
                        <a:t>ультуру </a:t>
                      </a:r>
                      <a:r>
                        <a:rPr lang="ru-RU" sz="1600" u="none" strike="noStrike" dirty="0">
                          <a:effectLst/>
                        </a:rPr>
                        <a:t>поведения в общественном </a:t>
                      </a:r>
                      <a:r>
                        <a:rPr lang="ru-RU" sz="1600" u="none" strike="noStrike" dirty="0" smtClean="0">
                          <a:effectLst/>
                        </a:rPr>
                        <a:t>месте.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Экскурсия</a:t>
                      </a:r>
                    </a:p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(</a:t>
                      </a:r>
                      <a:r>
                        <a:rPr lang="ru-RU" sz="2000" u="none" strike="noStrike" dirty="0">
                          <a:effectLst/>
                        </a:rPr>
                        <a:t>в ДК Волжский")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Воспитатель, библиотекарь.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207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"Русские богатыри и русские красавицы"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Формировать качества согласно гендерной принадлежности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Выставка </a:t>
                      </a:r>
                      <a:r>
                        <a:rPr lang="ru-RU" sz="2000" u="none" strike="noStrike" dirty="0" err="1" smtClean="0">
                          <a:effectLst/>
                        </a:rPr>
                        <a:t>книг,чтение</a:t>
                      </a:r>
                      <a:r>
                        <a:rPr lang="ru-RU" sz="2000" u="none" strike="noStrike" dirty="0" smtClean="0">
                          <a:effectLst/>
                        </a:rPr>
                        <a:t> </a:t>
                      </a:r>
                      <a:r>
                        <a:rPr lang="ru-RU" sz="2000" u="none" strike="noStrike" dirty="0" err="1" smtClean="0">
                          <a:effectLst/>
                        </a:rPr>
                        <a:t>худ.литературы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Воспитатель,  библиотекарь.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9972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"Сказочные герои"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Формировать</a:t>
                      </a:r>
                      <a:r>
                        <a:rPr lang="ru-RU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</a:rPr>
                        <a:t>представления </a:t>
                      </a:r>
                      <a:r>
                        <a:rPr lang="ru-RU" sz="1600" u="none" strike="noStrike" dirty="0">
                          <a:effectLst/>
                        </a:rPr>
                        <a:t>о героических поступках(мужских и женских),т.е. любое доброе дело ради другого человека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Викторина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Воспитатель, библиотекарь.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022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"В гостях у сказки"</a:t>
                      </a:r>
                      <a:endParaRPr lang="ru-RU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Повышать культуру поведения, общения через правильное моделирование гендерной принадлежности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Новогодний праздник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err="1" smtClean="0">
                          <a:effectLst/>
                        </a:rPr>
                        <a:t>Муз.работник</a:t>
                      </a:r>
                      <a:r>
                        <a:rPr lang="ru-RU" sz="2000" u="none" strike="noStrike" dirty="0" smtClean="0">
                          <a:effectLst/>
                        </a:rPr>
                        <a:t>,</a:t>
                      </a:r>
                      <a:r>
                        <a:rPr lang="ru-RU" sz="20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2000" u="none" strike="noStrike" dirty="0" smtClean="0">
                          <a:effectLst/>
                        </a:rPr>
                        <a:t>воспитатели, родители.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70220" y="0"/>
            <a:ext cx="6431280" cy="3306658"/>
          </a:xfr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l="8132" r="11867"/>
          <a:stretch/>
        </p:blipFill>
        <p:spPr>
          <a:xfrm>
            <a:off x="-32385" y="347927"/>
            <a:ext cx="5547360" cy="61569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9944100" y="3427149"/>
            <a:ext cx="2057400" cy="3112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70220" y="3266387"/>
            <a:ext cx="2095500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720965" y="3427149"/>
            <a:ext cx="2167890" cy="3077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1772</Words>
  <Application>Microsoft Office PowerPoint</Application>
  <PresentationFormat>Произвольный</PresentationFormat>
  <Paragraphs>414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 Light</vt:lpstr>
      <vt:lpstr>Calibri</vt:lpstr>
      <vt:lpstr>Wingdings</vt:lpstr>
      <vt:lpstr>Тема Office</vt:lpstr>
      <vt:lpstr>         Семинар по теме:</vt:lpstr>
      <vt:lpstr>Слайд 2</vt:lpstr>
      <vt:lpstr>Слайд 3</vt:lpstr>
      <vt:lpstr>Слайд 4</vt:lpstr>
      <vt:lpstr>Слайд 5</vt:lpstr>
      <vt:lpstr>Слайд 6</vt:lpstr>
      <vt:lpstr>Слайд 7</vt:lpstr>
      <vt:lpstr>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Александр</cp:lastModifiedBy>
  <cp:revision>42</cp:revision>
  <dcterms:created xsi:type="dcterms:W3CDTF">2013-12-08T11:34:33Z</dcterms:created>
  <dcterms:modified xsi:type="dcterms:W3CDTF">2016-10-08T17:13:33Z</dcterms:modified>
</cp:coreProperties>
</file>